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81" r:id="rId2"/>
    <p:sldId id="282" r:id="rId3"/>
    <p:sldId id="283" r:id="rId4"/>
    <p:sldId id="328" r:id="rId5"/>
    <p:sldId id="362" r:id="rId6"/>
    <p:sldId id="388" r:id="rId7"/>
    <p:sldId id="371" r:id="rId8"/>
    <p:sldId id="372" r:id="rId9"/>
    <p:sldId id="405" r:id="rId10"/>
    <p:sldId id="394" r:id="rId11"/>
    <p:sldId id="406" r:id="rId12"/>
    <p:sldId id="374" r:id="rId13"/>
    <p:sldId id="373" r:id="rId14"/>
    <p:sldId id="337" r:id="rId15"/>
    <p:sldId id="329" r:id="rId16"/>
    <p:sldId id="375" r:id="rId17"/>
    <p:sldId id="339" r:id="rId18"/>
    <p:sldId id="377" r:id="rId19"/>
    <p:sldId id="401" r:id="rId20"/>
    <p:sldId id="402" r:id="rId21"/>
    <p:sldId id="376" r:id="rId22"/>
    <p:sldId id="381" r:id="rId23"/>
    <p:sldId id="412" r:id="rId24"/>
    <p:sldId id="386" r:id="rId25"/>
    <p:sldId id="379" r:id="rId26"/>
    <p:sldId id="380" r:id="rId27"/>
    <p:sldId id="411" r:id="rId28"/>
    <p:sldId id="355" r:id="rId29"/>
    <p:sldId id="407" r:id="rId30"/>
    <p:sldId id="410" r:id="rId31"/>
    <p:sldId id="408" r:id="rId32"/>
    <p:sldId id="409" r:id="rId33"/>
    <p:sldId id="396" r:id="rId34"/>
    <p:sldId id="397" r:id="rId35"/>
    <p:sldId id="398" r:id="rId36"/>
    <p:sldId id="399" r:id="rId37"/>
    <p:sldId id="400" r:id="rId38"/>
    <p:sldId id="395" r:id="rId39"/>
    <p:sldId id="311" r:id="rId40"/>
    <p:sldId id="321"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315" autoAdjust="0"/>
    <p:restoredTop sz="82671" autoAdjust="0"/>
  </p:normalViewPr>
  <p:slideViewPr>
    <p:cSldViewPr snapToObjects="1">
      <p:cViewPr varScale="1">
        <p:scale>
          <a:sx n="145" d="100"/>
          <a:sy n="145" d="100"/>
        </p:scale>
        <p:origin x="270" y="108"/>
      </p:cViewPr>
      <p:guideLst>
        <p:guide orient="horz" pos="2160"/>
        <p:guide pos="2880"/>
        <p:guide orient="horz" pos="162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6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A85C7A-2E8E-4949-A632-CE858E69AD49}" type="datetimeFigureOut">
              <a:rPr lang="en-US" smtClean="0"/>
              <a:t>9/12/2016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6F2C5-107E-A442-8811-1B3AEEFB2F0B}" type="slidenum">
              <a:rPr lang="en-US" smtClean="0"/>
              <a:t>‹#›</a:t>
            </a:fld>
            <a:endParaRPr lang="en-US" dirty="0"/>
          </a:p>
        </p:txBody>
      </p:sp>
    </p:spTree>
    <p:extLst>
      <p:ext uri="{BB962C8B-B14F-4D97-AF65-F5344CB8AC3E}">
        <p14:creationId xmlns:p14="http://schemas.microsoft.com/office/powerpoint/2010/main" val="733981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i="1" dirty="0" smtClean="0">
                <a:cs typeface="+mn-cs"/>
              </a:rPr>
              <a:t>The BABOK® Guide</a:t>
            </a:r>
            <a:r>
              <a:rPr lang="en-US" dirty="0" smtClean="0">
                <a:cs typeface="+mn-cs"/>
              </a:rPr>
              <a:t> considers User Stories a technique and defines it as follows:</a:t>
            </a:r>
          </a:p>
          <a:p>
            <a:pPr eaLnBrk="1" hangingPunct="1">
              <a:defRPr/>
            </a:pPr>
            <a:endParaRPr lang="en-US" dirty="0" smtClean="0">
              <a:cs typeface="+mn-cs"/>
            </a:endParaRPr>
          </a:p>
          <a:p>
            <a:pPr>
              <a:defRPr/>
            </a:pPr>
            <a:r>
              <a:rPr lang="en-US" b="1" dirty="0" smtClean="0"/>
              <a:t>9.33 User Stories </a:t>
            </a:r>
            <a:endParaRPr lang="en-US" dirty="0" smtClean="0"/>
          </a:p>
          <a:p>
            <a:pPr>
              <a:defRPr/>
            </a:pPr>
            <a:r>
              <a:rPr lang="en-US" b="1" dirty="0"/>
              <a:t> </a:t>
            </a:r>
            <a:r>
              <a:rPr lang="en-US" b="1" dirty="0" smtClean="0"/>
              <a:t>    9.33.1  Purpose </a:t>
            </a:r>
            <a:endParaRPr lang="en-US" dirty="0" smtClean="0"/>
          </a:p>
          <a:p>
            <a:pPr>
              <a:defRPr/>
            </a:pPr>
            <a:r>
              <a:rPr lang="en-US" dirty="0"/>
              <a:t> </a:t>
            </a:r>
            <a:r>
              <a:rPr lang="en-US" dirty="0" smtClean="0"/>
              <a:t>    User Stories are a brief description of functionality that users need from a solution   </a:t>
            </a:r>
          </a:p>
          <a:p>
            <a:pPr>
              <a:defRPr/>
            </a:pPr>
            <a:r>
              <a:rPr lang="en-US" dirty="0"/>
              <a:t> </a:t>
            </a:r>
            <a:r>
              <a:rPr lang="en-US" dirty="0" smtClean="0"/>
              <a:t>    to meet a business objective. </a:t>
            </a:r>
          </a:p>
          <a:p>
            <a:pPr>
              <a:defRPr/>
            </a:pPr>
            <a:endParaRPr lang="en-US" b="1" dirty="0" smtClean="0"/>
          </a:p>
          <a:p>
            <a:pPr>
              <a:defRPr/>
            </a:pPr>
            <a:r>
              <a:rPr lang="en-US" b="1" dirty="0"/>
              <a:t> </a:t>
            </a:r>
            <a:r>
              <a:rPr lang="en-US" b="1" dirty="0" smtClean="0"/>
              <a:t>    9.33.2  Description </a:t>
            </a:r>
            <a:endParaRPr lang="en-US" dirty="0" smtClean="0"/>
          </a:p>
          <a:p>
            <a:pPr>
              <a:defRPr/>
            </a:pPr>
            <a:r>
              <a:rPr lang="en-US" dirty="0"/>
              <a:t> </a:t>
            </a:r>
            <a:r>
              <a:rPr lang="en-US" dirty="0" smtClean="0"/>
              <a:t>    A user story is a textual description of things that the solution needs to allow users </a:t>
            </a:r>
          </a:p>
          <a:p>
            <a:pPr>
              <a:defRPr/>
            </a:pPr>
            <a:r>
              <a:rPr lang="en-US" dirty="0"/>
              <a:t> </a:t>
            </a:r>
            <a:r>
              <a:rPr lang="en-US" dirty="0" smtClean="0"/>
              <a:t>    to do. User stories are typically a sentence or two that describes who uses the story, </a:t>
            </a:r>
          </a:p>
          <a:p>
            <a:pPr>
              <a:defRPr/>
            </a:pPr>
            <a:r>
              <a:rPr lang="en-US" dirty="0"/>
              <a:t> </a:t>
            </a:r>
            <a:r>
              <a:rPr lang="en-US" dirty="0" smtClean="0"/>
              <a:t>    the goal they are trying to accomplish, and any additional information that may be </a:t>
            </a:r>
          </a:p>
          <a:p>
            <a:pPr>
              <a:defRPr/>
            </a:pPr>
            <a:r>
              <a:rPr lang="en-US" dirty="0"/>
              <a:t> </a:t>
            </a:r>
            <a:r>
              <a:rPr lang="en-US" dirty="0" smtClean="0"/>
              <a:t>    critical to understanding the scope of the story. </a:t>
            </a:r>
          </a:p>
          <a:p>
            <a:pPr>
              <a:defRPr/>
            </a:pPr>
            <a:endParaRPr lang="en-US" b="1" dirty="0" smtClean="0"/>
          </a:p>
          <a:p>
            <a:pPr>
              <a:defRPr/>
            </a:pPr>
            <a:r>
              <a:rPr lang="en-US" b="1" dirty="0"/>
              <a:t> </a:t>
            </a:r>
            <a:r>
              <a:rPr lang="en-US" b="1" dirty="0" smtClean="0"/>
              <a:t>    9.33.3  Key Features </a:t>
            </a:r>
            <a:endParaRPr lang="en-US" dirty="0"/>
          </a:p>
          <a:p>
            <a:pPr>
              <a:defRPr/>
            </a:pPr>
            <a:r>
              <a:rPr lang="en-US" dirty="0" smtClean="0"/>
              <a:t>     A user story includes a short description of the problem to be solved. This is from </a:t>
            </a:r>
          </a:p>
          <a:p>
            <a:pPr>
              <a:defRPr/>
            </a:pPr>
            <a:r>
              <a:rPr lang="en-US" dirty="0"/>
              <a:t> </a:t>
            </a:r>
            <a:r>
              <a:rPr lang="en-US" dirty="0" smtClean="0"/>
              <a:t>    the perspective of the user. The only detail that needs to be included is information  </a:t>
            </a:r>
          </a:p>
          <a:p>
            <a:pPr>
              <a:defRPr/>
            </a:pPr>
            <a:r>
              <a:rPr lang="en-US" dirty="0"/>
              <a:t> </a:t>
            </a:r>
            <a:r>
              <a:rPr lang="en-US" dirty="0" smtClean="0"/>
              <a:t>    that reduces the risk of misunderstanding by developers that create the estimate. </a:t>
            </a:r>
          </a:p>
          <a:p>
            <a:pPr>
              <a:defRPr/>
            </a:pPr>
            <a:endParaRPr lang="en-US" dirty="0" smtClean="0"/>
          </a:p>
          <a:p>
            <a:pPr>
              <a:defRPr/>
            </a:pPr>
            <a:r>
              <a:rPr lang="en-US" dirty="0"/>
              <a:t> </a:t>
            </a:r>
            <a:r>
              <a:rPr lang="en-US" dirty="0" smtClean="0"/>
              <a:t>    A user story includes:</a:t>
            </a:r>
          </a:p>
          <a:p>
            <a:pPr marL="628650" lvl="1" indent="-171450">
              <a:buFont typeface="Arial"/>
              <a:buChar char="•"/>
              <a:defRPr/>
            </a:pPr>
            <a:r>
              <a:rPr lang="en-US" b="1" dirty="0" smtClean="0">
                <a:cs typeface="ＭＳ Ｐゴシック" charset="0"/>
              </a:rPr>
              <a:t>Actor: </a:t>
            </a:r>
            <a:r>
              <a:rPr lang="en-US" dirty="0" smtClean="0">
                <a:cs typeface="ＭＳ Ｐゴシック" charset="0"/>
              </a:rPr>
              <a:t>Stakeholder who benefits from the user story.</a:t>
            </a:r>
          </a:p>
          <a:p>
            <a:pPr marL="628650" lvl="1" indent="-171450">
              <a:buFont typeface="Arial"/>
              <a:buChar char="•"/>
              <a:defRPr/>
            </a:pPr>
            <a:r>
              <a:rPr lang="en-US" b="1" dirty="0" smtClean="0">
                <a:cs typeface="ＭＳ Ｐゴシック" charset="0"/>
              </a:rPr>
              <a:t>Description: </a:t>
            </a:r>
            <a:r>
              <a:rPr lang="en-US" dirty="0" smtClean="0">
                <a:cs typeface="ＭＳ Ｐゴシック" charset="0"/>
              </a:rPr>
              <a:t>A high-level overview of what functionality the user story includes. </a:t>
            </a:r>
          </a:p>
          <a:p>
            <a:pPr marL="628650" lvl="1" indent="-171450">
              <a:buFont typeface="Arial"/>
              <a:buChar char="•"/>
              <a:defRPr/>
            </a:pPr>
            <a:r>
              <a:rPr lang="en-US" b="1" dirty="0" smtClean="0">
                <a:cs typeface="ＭＳ Ｐゴシック" charset="0"/>
              </a:rPr>
              <a:t>Benefit: </a:t>
            </a:r>
            <a:r>
              <a:rPr lang="en-US" dirty="0" smtClean="0">
                <a:cs typeface="ＭＳ Ｐゴシック" charset="0"/>
              </a:rPr>
              <a:t>The business value the story delivers.</a:t>
            </a:r>
            <a:br>
              <a:rPr lang="en-US" dirty="0" smtClean="0">
                <a:cs typeface="ＭＳ Ｐゴシック" charset="0"/>
              </a:rPr>
            </a:br>
            <a:r>
              <a:rPr lang="en-US" dirty="0" smtClean="0">
                <a:cs typeface="ＭＳ Ｐゴシック" charset="0"/>
              </a:rPr>
              <a:t>A user story should also have defined </a:t>
            </a:r>
            <a:r>
              <a:rPr lang="en-US" i="1" dirty="0" smtClean="0">
                <a:cs typeface="ＭＳ Ｐゴシック" charset="0"/>
              </a:rPr>
              <a:t>Acceptance and Evaluation Criteria (9.1)</a:t>
            </a:r>
            <a:r>
              <a:rPr lang="en-US" dirty="0" smtClean="0">
                <a:cs typeface="ＭＳ Ｐゴシック" charset="0"/>
              </a:rPr>
              <a:t>. </a:t>
            </a:r>
            <a:endParaRPr lang="en-US" dirty="0" smtClean="0"/>
          </a:p>
          <a:p>
            <a:pPr eaLnBrk="1" hangingPunct="1">
              <a:defRPr/>
            </a:pPr>
            <a:endParaRPr lang="en-US" i="1" dirty="0" smtClean="0">
              <a:cs typeface="+mn-cs"/>
            </a:endParaRPr>
          </a:p>
        </p:txBody>
      </p:sp>
      <p:sp>
        <p:nvSpPr>
          <p:cNvPr id="215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37C006C6-7A35-6D46-A3CD-1262871F346B}" type="slidenum">
              <a:rPr lang="en-US" sz="1000">
                <a:latin typeface="Arial" charset="0"/>
              </a:rPr>
              <a:pPr eaLnBrk="1" hangingPunct="1"/>
              <a:t>7</a:t>
            </a:fld>
            <a:endParaRPr lang="en-US" sz="1000">
              <a:latin typeface="Arial" charset="0"/>
            </a:endParaRPr>
          </a:p>
        </p:txBody>
      </p:sp>
      <p:sp>
        <p:nvSpPr>
          <p:cNvPr id="5" name="Notes Placeholder 2"/>
          <p:cNvSpPr txBox="1">
            <a:spLocks/>
          </p:cNvSpPr>
          <p:nvPr/>
        </p:nvSpPr>
        <p:spPr bwMode="auto">
          <a:xfrm>
            <a:off x="423863" y="7467600"/>
            <a:ext cx="6096000"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dirty="0" smtClean="0">
              <a:latin typeface="Calibri" charset="0"/>
            </a:endParaRP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413847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0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r>
              <a:rPr lang="en-US">
                <a:latin typeface="Arial" charset="0"/>
              </a:rPr>
              <a:t>One of the Agile Principles states that our "highest priority is to satisfy the customer." Unfortunately, the "customer" is too broad a term to be useful to an Agile team. In the minds of a technical team, the term "customer" often gets replaced by the even-more-generic term "User," with the underlying implication that all users interact with the product/software in the same way. Even worse, “customer” could be interpreted as the internal stakeholder that is funding the project and that the team is interacting with, whether or not that person is actually a “user” of the system at all.</a:t>
            </a:r>
          </a:p>
          <a:p>
            <a:endParaRPr lang="en-US">
              <a:latin typeface="Arial" charset="0"/>
            </a:endParaRPr>
          </a:p>
          <a:p>
            <a:pPr>
              <a:lnSpc>
                <a:spcPct val="115000"/>
              </a:lnSpc>
            </a:pPr>
            <a:r>
              <a:rPr lang="en-US">
                <a:latin typeface="Arial" charset="0"/>
              </a:rPr>
              <a:t>The User Role is an attempt by the Agile team to add some clarity to the term "user." The team recognizes that there are multiple different types of users, and that each type will interact with the system in a different way, with different priorities, goals and needs. By identifying those different "constituencies", the Agile team can more easily prioritize the work to be done, making sure that the highest impact users will receive the most valuable features and functions first.</a:t>
            </a:r>
          </a:p>
          <a:p>
            <a:endParaRPr lang="en-US">
              <a:latin typeface="Arial" charset="0"/>
            </a:endParaRPr>
          </a:p>
          <a:p>
            <a:pPr>
              <a:lnSpc>
                <a:spcPct val="115000"/>
              </a:lnSpc>
            </a:pPr>
            <a:r>
              <a:rPr lang="en-US">
                <a:latin typeface="Arial" charset="0"/>
              </a:rPr>
              <a:t>We do this by defining User Roles, and asking clarifying questions, such as:</a:t>
            </a:r>
          </a:p>
          <a:p>
            <a:endParaRPr lang="en-US">
              <a:latin typeface="Arial" charset="0"/>
            </a:endParaRPr>
          </a:p>
          <a:p>
            <a:pPr>
              <a:lnSpc>
                <a:spcPct val="115000"/>
              </a:lnSpc>
              <a:buFontTx/>
              <a:buChar char="•"/>
            </a:pPr>
            <a:r>
              <a:rPr lang="en-US">
                <a:latin typeface="Arial" charset="0"/>
              </a:rPr>
              <a:t>What is this type of User doing while they are using the software?</a:t>
            </a:r>
          </a:p>
          <a:p>
            <a:pPr>
              <a:lnSpc>
                <a:spcPct val="115000"/>
              </a:lnSpc>
              <a:buFontTx/>
              <a:buChar char="•"/>
            </a:pPr>
            <a:r>
              <a:rPr lang="en-US">
                <a:latin typeface="Arial" charset="0"/>
              </a:rPr>
              <a:t>What are their business priorities, and how does using this software fit into those priorities?</a:t>
            </a:r>
          </a:p>
          <a:p>
            <a:pPr>
              <a:lnSpc>
                <a:spcPct val="115000"/>
              </a:lnSpc>
              <a:buFontTx/>
              <a:buChar char="•"/>
            </a:pPr>
            <a:r>
              <a:rPr lang="en-US">
                <a:latin typeface="Arial" charset="0"/>
              </a:rPr>
              <a:t>How do they interact with this software--in what setting, in what environment and using what delivery mechanism?</a:t>
            </a:r>
          </a:p>
          <a:p>
            <a:pPr>
              <a:lnSpc>
                <a:spcPct val="115000"/>
              </a:lnSpc>
              <a:buFontTx/>
              <a:buChar char="•"/>
            </a:pPr>
            <a:r>
              <a:rPr lang="en-US">
                <a:latin typeface="Arial" charset="0"/>
              </a:rPr>
              <a:t>Other relevant questions regarding their behavior and needs</a:t>
            </a:r>
          </a:p>
          <a:p>
            <a:endParaRPr lang="en-US">
              <a:latin typeface="Arial" charset="0"/>
            </a:endParaRPr>
          </a:p>
          <a:p>
            <a:pPr>
              <a:lnSpc>
                <a:spcPct val="115000"/>
              </a:lnSpc>
            </a:pPr>
            <a:r>
              <a:rPr lang="en-US">
                <a:latin typeface="Arial" charset="0"/>
              </a:rPr>
              <a:t>By asking these relevant questions--and using the answers to guide system development--the Agile team can ensure that the end product adds the most possible value.  Far too often product teams deliver against a static set of requirements, only to find that the "solution" was more difficult to use than the problem it was intended to solve. One of the ways to mitigate against that eventuality is to define who the users are (User Roles) and what they need.</a:t>
            </a:r>
          </a:p>
          <a:p>
            <a:endParaRPr lang="en-US">
              <a:latin typeface="Arial" charset="0"/>
            </a:endParaRPr>
          </a:p>
          <a:p>
            <a:pPr eaLnBrk="1" hangingPunct="1"/>
            <a:endParaRPr lang="en-US">
              <a:latin typeface="Calibri" charset="0"/>
            </a:endParaRPr>
          </a:p>
        </p:txBody>
      </p:sp>
      <p:sp>
        <p:nvSpPr>
          <p:cNvPr id="210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1B0E1F62-4685-FD4A-8CB9-52AE966DD495}" type="slidenum">
              <a:rPr lang="en-US" sz="1000">
                <a:latin typeface="Arial" charset="0"/>
              </a:rPr>
              <a:pPr eaLnBrk="1" hangingPunct="1"/>
              <a:t>19</a:t>
            </a:fld>
            <a:endParaRPr lang="en-US" sz="1000">
              <a:latin typeface="Arial" charset="0"/>
            </a:endParaRPr>
          </a:p>
        </p:txBody>
      </p:sp>
    </p:spTree>
    <p:extLst>
      <p:ext uri="{BB962C8B-B14F-4D97-AF65-F5344CB8AC3E}">
        <p14:creationId xmlns:p14="http://schemas.microsoft.com/office/powerpoint/2010/main" val="761489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347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0CEC6F60-43C0-324B-B9A1-85E3FCCFF1AE}" type="slidenum">
              <a:rPr lang="en-US" sz="1000">
                <a:latin typeface="Arial" charset="0"/>
              </a:rPr>
              <a:pPr eaLnBrk="1" hangingPunct="1"/>
              <a:t>21</a:t>
            </a:fld>
            <a:endParaRPr lang="en-US" sz="1000">
              <a:latin typeface="Arial" charset="0"/>
            </a:endParaRPr>
          </a:p>
        </p:txBody>
      </p:sp>
      <p:sp>
        <p:nvSpPr>
          <p:cNvPr id="233475"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4018910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 a team you should have a clear definition of ready</a:t>
            </a:r>
          </a:p>
          <a:p>
            <a:r>
              <a:rPr lang="en-US" dirty="0" smtClean="0"/>
              <a:t>Transparency!</a:t>
            </a:r>
          </a:p>
          <a:p>
            <a:r>
              <a:rPr lang="en-US" dirty="0" smtClean="0"/>
              <a:t>Push back and kick it down the line if it isn’t ready</a:t>
            </a:r>
          </a:p>
          <a:p>
            <a:pPr marL="225883" indent="-225883" defTabSz="897301" eaLnBrk="0" fontAlgn="base" hangingPunct="0">
              <a:spcBef>
                <a:spcPct val="30000"/>
              </a:spcBef>
              <a:spcAft>
                <a:spcPct val="0"/>
              </a:spcAft>
              <a:buClr>
                <a:schemeClr val="accent2"/>
              </a:buClr>
            </a:pPr>
            <a:r>
              <a:rPr lang="en-US" sz="1000" dirty="0"/>
              <a:t>Don’t accept stories into an iteration until really ready</a:t>
            </a:r>
          </a:p>
          <a:p>
            <a:endParaRPr lang="en-US" dirty="0"/>
          </a:p>
        </p:txBody>
      </p:sp>
      <p:sp>
        <p:nvSpPr>
          <p:cNvPr id="4" name="Date Placeholder 3"/>
          <p:cNvSpPr>
            <a:spLocks noGrp="1"/>
          </p:cNvSpPr>
          <p:nvPr>
            <p:ph type="dt"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802C8-F934-48F7-8643-B98BA89DB8C8}" type="slidenum">
              <a:rPr lang="en-US" smtClean="0"/>
              <a:pPr>
                <a:defRPr/>
              </a:pPr>
              <a:t>23</a:t>
            </a:fld>
            <a:endParaRPr lang="en-US"/>
          </a:p>
        </p:txBody>
      </p:sp>
    </p:spTree>
    <p:extLst>
      <p:ext uri="{BB962C8B-B14F-4D97-AF65-F5344CB8AC3E}">
        <p14:creationId xmlns:p14="http://schemas.microsoft.com/office/powerpoint/2010/main" val="8701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defRPr/>
            </a:pPr>
            <a:r>
              <a:rPr lang="en-US" dirty="0" smtClean="0">
                <a:cs typeface="+mn-cs"/>
              </a:rPr>
              <a:t>A statement phrased like a User Story could be so large that it encompasses an entire vision for a product or project. Teams try to define a hierarchy early-on that creates a vocabulary for quickly triaging the size of any given request that comes to the team. </a:t>
            </a:r>
          </a:p>
          <a:p>
            <a:pPr eaLnBrk="1" hangingPunct="1">
              <a:defRPr/>
            </a:pPr>
            <a:endParaRPr lang="en-US" dirty="0" smtClean="0">
              <a:cs typeface="+mn-cs"/>
            </a:endParaRPr>
          </a:p>
          <a:p>
            <a:pPr eaLnBrk="1" hangingPunct="1">
              <a:defRPr/>
            </a:pPr>
            <a:r>
              <a:rPr lang="en-US" dirty="0" smtClean="0">
                <a:cs typeface="+mn-cs"/>
              </a:rPr>
              <a:t>Note, there are some Agile publications that state the hierarchy flows as follows:</a:t>
            </a:r>
          </a:p>
          <a:p>
            <a:pPr marL="171438" indent="-171438">
              <a:buFontTx/>
              <a:buChar char="-"/>
              <a:defRPr/>
            </a:pPr>
            <a:r>
              <a:rPr lang="en-US" dirty="0" smtClean="0">
                <a:cs typeface="+mn-cs"/>
              </a:rPr>
              <a:t>Vision</a:t>
            </a:r>
          </a:p>
          <a:p>
            <a:pPr marL="171438" indent="-171438">
              <a:buFontTx/>
              <a:buChar char="-"/>
              <a:defRPr/>
            </a:pPr>
            <a:r>
              <a:rPr lang="en-US" dirty="0" smtClean="0">
                <a:cs typeface="+mn-cs"/>
              </a:rPr>
              <a:t>Theme</a:t>
            </a:r>
          </a:p>
          <a:p>
            <a:pPr marL="171438" indent="-171438">
              <a:buFontTx/>
              <a:buChar char="-"/>
              <a:defRPr/>
            </a:pPr>
            <a:r>
              <a:rPr lang="en-US" dirty="0" smtClean="0">
                <a:cs typeface="+mn-cs"/>
              </a:rPr>
              <a:t>Epic</a:t>
            </a:r>
          </a:p>
          <a:p>
            <a:pPr marL="171438" indent="-171438">
              <a:buFontTx/>
              <a:buChar char="-"/>
              <a:defRPr/>
            </a:pPr>
            <a:r>
              <a:rPr lang="en-US" dirty="0" smtClean="0">
                <a:cs typeface="+mn-cs"/>
              </a:rPr>
              <a:t>Feature</a:t>
            </a:r>
          </a:p>
          <a:p>
            <a:pPr marL="171438" indent="-171438">
              <a:buFontTx/>
              <a:buChar char="-"/>
              <a:defRPr/>
            </a:pPr>
            <a:r>
              <a:rPr lang="en-US" dirty="0" smtClean="0">
                <a:cs typeface="+mn-cs"/>
              </a:rPr>
              <a:t>Story</a:t>
            </a:r>
          </a:p>
          <a:p>
            <a:pPr marL="171438" indent="-171438">
              <a:buFontTx/>
              <a:buChar char="-"/>
              <a:defRPr/>
            </a:pPr>
            <a:endParaRPr lang="en-US" dirty="0" smtClean="0">
              <a:cs typeface="+mn-cs"/>
            </a:endParaRPr>
          </a:p>
          <a:p>
            <a:pPr eaLnBrk="1" hangingPunct="1">
              <a:defRPr/>
            </a:pPr>
            <a:r>
              <a:rPr lang="en-US" dirty="0" smtClean="0">
                <a:cs typeface="+mn-cs"/>
              </a:rPr>
              <a:t>Pick the hierarchy that works best for your organization and stick to it. Understanding how many stories make-up a feature and mapping stories all the way up to themes will help track progress towards achieving the vision. Consider managing this hierarchy a form of Requirements Traceability within Agile.</a:t>
            </a:r>
          </a:p>
        </p:txBody>
      </p:sp>
      <p:sp>
        <p:nvSpPr>
          <p:cNvPr id="276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896" indent="-285729" eaLnBrk="0" hangingPunct="0">
              <a:defRPr sz="3600">
                <a:solidFill>
                  <a:srgbClr val="3F3F3F"/>
                </a:solidFill>
                <a:latin typeface="Palatino" charset="0"/>
                <a:ea typeface="ヒラギノ明朝 ProN W3" charset="0"/>
                <a:cs typeface="ヒラギノ明朝 ProN W3" charset="0"/>
                <a:sym typeface="Palatino" charset="0"/>
              </a:defRPr>
            </a:lvl2pPr>
            <a:lvl3pPr marL="1142918" indent="-228584" eaLnBrk="0" hangingPunct="0">
              <a:defRPr sz="3600">
                <a:solidFill>
                  <a:srgbClr val="3F3F3F"/>
                </a:solidFill>
                <a:latin typeface="Palatino" charset="0"/>
                <a:ea typeface="ヒラギノ明朝 ProN W3" charset="0"/>
                <a:cs typeface="ヒラギノ明朝 ProN W3" charset="0"/>
                <a:sym typeface="Palatino" charset="0"/>
              </a:defRPr>
            </a:lvl3pPr>
            <a:lvl4pPr marL="1600084" indent="-228584" eaLnBrk="0" hangingPunct="0">
              <a:defRPr sz="3600">
                <a:solidFill>
                  <a:srgbClr val="3F3F3F"/>
                </a:solidFill>
                <a:latin typeface="Palatino" charset="0"/>
                <a:ea typeface="ヒラギノ明朝 ProN W3" charset="0"/>
                <a:cs typeface="ヒラギノ明朝 ProN W3" charset="0"/>
                <a:sym typeface="Palatino" charset="0"/>
              </a:defRPr>
            </a:lvl4pPr>
            <a:lvl5pPr marL="2057252" indent="-228584" eaLnBrk="0" hangingPunct="0">
              <a:defRPr sz="3600">
                <a:solidFill>
                  <a:srgbClr val="3F3F3F"/>
                </a:solidFill>
                <a:latin typeface="Palatino" charset="0"/>
                <a:ea typeface="ヒラギノ明朝 ProN W3" charset="0"/>
                <a:cs typeface="ヒラギノ明朝 ProN W3" charset="0"/>
                <a:sym typeface="Palatino" charset="0"/>
              </a:defRPr>
            </a:lvl5pPr>
            <a:lvl6pPr marL="2514418"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585"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8752"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5919"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4D19EFCF-594E-B340-810E-8A2B8D099B68}" type="slidenum">
              <a:rPr lang="en-US" sz="1000">
                <a:latin typeface="Arial" charset="0"/>
              </a:rPr>
              <a:pPr eaLnBrk="1" hangingPunct="1"/>
              <a:t>27</a:t>
            </a:fld>
            <a:endParaRPr lang="en-US" sz="1000">
              <a:latin typeface="Arial" charset="0"/>
            </a:endParaRPr>
          </a:p>
        </p:txBody>
      </p:sp>
      <p:sp>
        <p:nvSpPr>
          <p:cNvPr id="5" name="Notes Placeholder 2"/>
          <p:cNvSpPr txBox="1">
            <a:spLocks/>
          </p:cNvSpPr>
          <p:nvPr/>
        </p:nvSpPr>
        <p:spPr bwMode="auto">
          <a:xfrm>
            <a:off x="423863" y="6248400"/>
            <a:ext cx="6096000" cy="243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lIns="91433" tIns="45717" rIns="91433" bIns="45717"/>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411401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cs typeface="+mn-cs"/>
              </a:rPr>
              <a:t>Typical Traditional/Waterfall Style projects rely on a Gantt Chart view of building the different layers of an application in somewhat of a sequential fashion, often with separate teams or groups of individuals being responsible for different layers. </a:t>
            </a:r>
          </a:p>
          <a:p>
            <a:pPr eaLnBrk="1" hangingPunct="1">
              <a:defRPr/>
            </a:pPr>
            <a:endParaRPr lang="en-US" dirty="0" smtClean="0">
              <a:cs typeface="+mn-cs"/>
            </a:endParaRPr>
          </a:p>
          <a:p>
            <a:pPr eaLnBrk="1" hangingPunct="1">
              <a:defRPr/>
            </a:pPr>
            <a:r>
              <a:rPr lang="en-US" dirty="0" smtClean="0">
                <a:cs typeface="+mn-cs"/>
              </a:rPr>
              <a:t>User Stories are individual increments of a potentially shippable solution that add value to the User Role described within the story. Separating stories by different application layers does not maintain a potentially shippable product. Think of building each layer of the application necessary to complete a User Story as tasks that must be completed to deliver that increment of the solution.</a:t>
            </a:r>
          </a:p>
          <a:p>
            <a:pPr eaLnBrk="1" hangingPunct="1">
              <a:defRPr/>
            </a:pPr>
            <a:endParaRPr lang="en-US" dirty="0" smtClean="0">
              <a:cs typeface="+mn-cs"/>
            </a:endParaRPr>
          </a:p>
          <a:p>
            <a:pPr eaLnBrk="1" hangingPunct="1">
              <a:defRPr/>
            </a:pPr>
            <a:r>
              <a:rPr lang="en-US" dirty="0" smtClean="0">
                <a:cs typeface="+mn-cs"/>
              </a:rPr>
              <a:t>Only in the event a User Story cannot be a “narrow enough slice” of the solution to be completed within the confines of a Sprint should a team consider splitting it apart, and that is through the use of Non-User Stories, which is covered at the end of this section.</a:t>
            </a:r>
          </a:p>
        </p:txBody>
      </p:sp>
      <p:sp>
        <p:nvSpPr>
          <p:cNvPr id="268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579B6B76-AC4A-1443-B30C-3B81F1193F8D}" type="slidenum">
              <a:rPr lang="en-US" sz="1000">
                <a:latin typeface="Arial" charset="0"/>
              </a:rPr>
              <a:pPr eaLnBrk="1" hangingPunct="1"/>
              <a:t>28</a:t>
            </a:fld>
            <a:endParaRPr lang="en-US" sz="1000">
              <a:latin typeface="Arial" charset="0"/>
            </a:endParaRPr>
          </a:p>
        </p:txBody>
      </p:sp>
      <p:sp>
        <p:nvSpPr>
          <p:cNvPr id="5" name="Notes Placeholder 2"/>
          <p:cNvSpPr txBox="1">
            <a:spLocks/>
          </p:cNvSpPr>
          <p:nvPr/>
        </p:nvSpPr>
        <p:spPr bwMode="auto">
          <a:xfrm>
            <a:off x="423863" y="5943600"/>
            <a:ext cx="6096000"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smtClean="0">
                <a:latin typeface="Arial" charset="0"/>
              </a:rPr>
              <a:t>___________________________________________________________________________________</a:t>
            </a:r>
            <a:endParaRPr lang="en-US" dirty="0">
              <a:latin typeface="Arial" charset="0"/>
            </a:endParaRP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16665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033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896" indent="-285729" eaLnBrk="0" hangingPunct="0">
              <a:defRPr sz="3600">
                <a:solidFill>
                  <a:srgbClr val="3F3F3F"/>
                </a:solidFill>
                <a:latin typeface="Palatino" charset="0"/>
                <a:ea typeface="ヒラギノ明朝 ProN W3" charset="0"/>
                <a:cs typeface="ヒラギノ明朝 ProN W3" charset="0"/>
                <a:sym typeface="Palatino" charset="0"/>
              </a:defRPr>
            </a:lvl2pPr>
            <a:lvl3pPr marL="1142918" indent="-228584" eaLnBrk="0" hangingPunct="0">
              <a:defRPr sz="3600">
                <a:solidFill>
                  <a:srgbClr val="3F3F3F"/>
                </a:solidFill>
                <a:latin typeface="Palatino" charset="0"/>
                <a:ea typeface="ヒラギノ明朝 ProN W3" charset="0"/>
                <a:cs typeface="ヒラギノ明朝 ProN W3" charset="0"/>
                <a:sym typeface="Palatino" charset="0"/>
              </a:defRPr>
            </a:lvl3pPr>
            <a:lvl4pPr marL="1600084" indent="-228584" eaLnBrk="0" hangingPunct="0">
              <a:defRPr sz="3600">
                <a:solidFill>
                  <a:srgbClr val="3F3F3F"/>
                </a:solidFill>
                <a:latin typeface="Palatino" charset="0"/>
                <a:ea typeface="ヒラギノ明朝 ProN W3" charset="0"/>
                <a:cs typeface="ヒラギノ明朝 ProN W3" charset="0"/>
                <a:sym typeface="Palatino" charset="0"/>
              </a:defRPr>
            </a:lvl4pPr>
            <a:lvl5pPr marL="2057252" indent="-228584" eaLnBrk="0" hangingPunct="0">
              <a:defRPr sz="3600">
                <a:solidFill>
                  <a:srgbClr val="3F3F3F"/>
                </a:solidFill>
                <a:latin typeface="Palatino" charset="0"/>
                <a:ea typeface="ヒラギノ明朝 ProN W3" charset="0"/>
                <a:cs typeface="ヒラギノ明朝 ProN W3" charset="0"/>
                <a:sym typeface="Palatino" charset="0"/>
              </a:defRPr>
            </a:lvl5pPr>
            <a:lvl6pPr marL="2514418"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585"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8752"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5919"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CE6E0F30-24EB-F943-BDD7-6D9E11D3204F}" type="slidenum">
              <a:rPr lang="en-US" sz="1000">
                <a:latin typeface="Arial" charset="0"/>
              </a:rPr>
              <a:pPr eaLnBrk="1" hangingPunct="1"/>
              <a:t>29</a:t>
            </a:fld>
            <a:endParaRPr lang="en-US" sz="1000">
              <a:latin typeface="Arial" charset="0"/>
            </a:endParaRPr>
          </a:p>
        </p:txBody>
      </p:sp>
      <p:sp>
        <p:nvSpPr>
          <p:cNvPr id="270339"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1"/>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lIns="91433" tIns="45717" rIns="91433" bIns="45717"/>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972640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238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896" indent="-285729" eaLnBrk="0" hangingPunct="0">
              <a:defRPr sz="3600">
                <a:solidFill>
                  <a:srgbClr val="3F3F3F"/>
                </a:solidFill>
                <a:latin typeface="Palatino" charset="0"/>
                <a:ea typeface="ヒラギノ明朝 ProN W3" charset="0"/>
                <a:cs typeface="ヒラギノ明朝 ProN W3" charset="0"/>
                <a:sym typeface="Palatino" charset="0"/>
              </a:defRPr>
            </a:lvl2pPr>
            <a:lvl3pPr marL="1142918" indent="-228584" eaLnBrk="0" hangingPunct="0">
              <a:defRPr sz="3600">
                <a:solidFill>
                  <a:srgbClr val="3F3F3F"/>
                </a:solidFill>
                <a:latin typeface="Palatino" charset="0"/>
                <a:ea typeface="ヒラギノ明朝 ProN W3" charset="0"/>
                <a:cs typeface="ヒラギノ明朝 ProN W3" charset="0"/>
                <a:sym typeface="Palatino" charset="0"/>
              </a:defRPr>
            </a:lvl3pPr>
            <a:lvl4pPr marL="1600084" indent="-228584" eaLnBrk="0" hangingPunct="0">
              <a:defRPr sz="3600">
                <a:solidFill>
                  <a:srgbClr val="3F3F3F"/>
                </a:solidFill>
                <a:latin typeface="Palatino" charset="0"/>
                <a:ea typeface="ヒラギノ明朝 ProN W3" charset="0"/>
                <a:cs typeface="ヒラギノ明朝 ProN W3" charset="0"/>
                <a:sym typeface="Palatino" charset="0"/>
              </a:defRPr>
            </a:lvl4pPr>
            <a:lvl5pPr marL="2057252" indent="-228584" eaLnBrk="0" hangingPunct="0">
              <a:defRPr sz="3600">
                <a:solidFill>
                  <a:srgbClr val="3F3F3F"/>
                </a:solidFill>
                <a:latin typeface="Palatino" charset="0"/>
                <a:ea typeface="ヒラギノ明朝 ProN W3" charset="0"/>
                <a:cs typeface="ヒラギノ明朝 ProN W3" charset="0"/>
                <a:sym typeface="Palatino" charset="0"/>
              </a:defRPr>
            </a:lvl5pPr>
            <a:lvl6pPr marL="2514418"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585"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8752"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5919"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182FCB49-C20F-5D42-AF09-E40829DD72B2}" type="slidenum">
              <a:rPr lang="en-US" sz="1000">
                <a:latin typeface="Arial" charset="0"/>
              </a:rPr>
              <a:pPr eaLnBrk="1" hangingPunct="1"/>
              <a:t>31</a:t>
            </a:fld>
            <a:endParaRPr lang="en-US" sz="1000">
              <a:latin typeface="Arial" charset="0"/>
            </a:endParaRPr>
          </a:p>
        </p:txBody>
      </p:sp>
      <p:sp>
        <p:nvSpPr>
          <p:cNvPr id="272387"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1"/>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lIns="91433" tIns="45717" rIns="91433" bIns="45717"/>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1542210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lstStyle/>
          <a:p>
            <a:pPr eaLnBrk="1" hangingPunct="1">
              <a:defRPr/>
            </a:pPr>
            <a:r>
              <a:rPr lang="en-US" dirty="0" smtClean="0">
                <a:cs typeface="+mn-cs"/>
              </a:rPr>
              <a:t>When it comes time to prepare for Release Planning the team should look at stories within the backlog and break them down into small ‘atomic’ user stories that can likely be completed within a single iteration.</a:t>
            </a:r>
          </a:p>
          <a:p>
            <a:pPr eaLnBrk="1" hangingPunct="1">
              <a:defRPr/>
            </a:pPr>
            <a:endParaRPr lang="en-US" dirty="0" smtClean="0">
              <a:cs typeface="+mn-cs"/>
            </a:endParaRPr>
          </a:p>
          <a:p>
            <a:pPr eaLnBrk="1" hangingPunct="1">
              <a:defRPr/>
            </a:pPr>
            <a:r>
              <a:rPr lang="en-US" dirty="0" smtClean="0">
                <a:cs typeface="+mn-cs"/>
              </a:rPr>
              <a:t>The example here describes how a goal story may be broken down.</a:t>
            </a:r>
          </a:p>
        </p:txBody>
      </p:sp>
      <p:sp>
        <p:nvSpPr>
          <p:cNvPr id="274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896" indent="-285729" eaLnBrk="0" hangingPunct="0">
              <a:defRPr sz="3600">
                <a:solidFill>
                  <a:srgbClr val="3F3F3F"/>
                </a:solidFill>
                <a:latin typeface="Palatino" charset="0"/>
                <a:ea typeface="ヒラギノ明朝 ProN W3" charset="0"/>
                <a:cs typeface="ヒラギノ明朝 ProN W3" charset="0"/>
                <a:sym typeface="Palatino" charset="0"/>
              </a:defRPr>
            </a:lvl2pPr>
            <a:lvl3pPr marL="1142918" indent="-228584" eaLnBrk="0" hangingPunct="0">
              <a:defRPr sz="3600">
                <a:solidFill>
                  <a:srgbClr val="3F3F3F"/>
                </a:solidFill>
                <a:latin typeface="Palatino" charset="0"/>
                <a:ea typeface="ヒラギノ明朝 ProN W3" charset="0"/>
                <a:cs typeface="ヒラギノ明朝 ProN W3" charset="0"/>
                <a:sym typeface="Palatino" charset="0"/>
              </a:defRPr>
            </a:lvl3pPr>
            <a:lvl4pPr marL="1600084" indent="-228584" eaLnBrk="0" hangingPunct="0">
              <a:defRPr sz="3600">
                <a:solidFill>
                  <a:srgbClr val="3F3F3F"/>
                </a:solidFill>
                <a:latin typeface="Palatino" charset="0"/>
                <a:ea typeface="ヒラギノ明朝 ProN W3" charset="0"/>
                <a:cs typeface="ヒラギノ明朝 ProN W3" charset="0"/>
                <a:sym typeface="Palatino" charset="0"/>
              </a:defRPr>
            </a:lvl4pPr>
            <a:lvl5pPr marL="2057252" indent="-228584" eaLnBrk="0" hangingPunct="0">
              <a:defRPr sz="3600">
                <a:solidFill>
                  <a:srgbClr val="3F3F3F"/>
                </a:solidFill>
                <a:latin typeface="Palatino" charset="0"/>
                <a:ea typeface="ヒラギノ明朝 ProN W3" charset="0"/>
                <a:cs typeface="ヒラギノ明朝 ProN W3" charset="0"/>
                <a:sym typeface="Palatino" charset="0"/>
              </a:defRPr>
            </a:lvl5pPr>
            <a:lvl6pPr marL="2514418"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585"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8752"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5919" indent="-228584"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51B862C3-F5DB-D344-8202-51CC9367FAAF}" type="slidenum">
              <a:rPr lang="en-US" sz="1000">
                <a:latin typeface="Arial" charset="0"/>
              </a:rPr>
              <a:pPr eaLnBrk="1" hangingPunct="1"/>
              <a:t>32</a:t>
            </a:fld>
            <a:endParaRPr lang="en-US" sz="1000">
              <a:latin typeface="Arial" charset="0"/>
            </a:endParaRPr>
          </a:p>
        </p:txBody>
      </p:sp>
      <p:sp>
        <p:nvSpPr>
          <p:cNvPr id="5" name="Notes Placeholder 2"/>
          <p:cNvSpPr txBox="1">
            <a:spLocks/>
          </p:cNvSpPr>
          <p:nvPr/>
        </p:nvSpPr>
        <p:spPr bwMode="auto">
          <a:xfrm>
            <a:off x="423863" y="5486400"/>
            <a:ext cx="6096000" cy="319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txBody>
          <a:bodyPr lIns="91433" tIns="45717" rIns="91433" bIns="45717"/>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2776803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pPr>
            <a:r>
              <a:rPr lang="en-US" dirty="0">
                <a:latin typeface="Arial" charset="0"/>
              </a:rPr>
              <a:t>When the team feels they are in need of these Foundational Stories or Non-User Stories, they should first understand the underlying point of these types of stories. Another thing to examine is how these can help the team achieve their commitment.</a:t>
            </a:r>
          </a:p>
          <a:p>
            <a:endParaRPr lang="en-US" dirty="0">
              <a:latin typeface="Arial" charset="0"/>
            </a:endParaRPr>
          </a:p>
          <a:p>
            <a:pPr>
              <a:lnSpc>
                <a:spcPct val="115000"/>
              </a:lnSpc>
            </a:pPr>
            <a:r>
              <a:rPr lang="en-US" dirty="0">
                <a:latin typeface="Arial" charset="0"/>
              </a:rPr>
              <a:t>These types of stories are NOT meant to give ways for the team to 'shirk' the User Stories that are committed to during the Sprint Planning session, but to enhance the ability to complete those User Stories.</a:t>
            </a:r>
          </a:p>
          <a:p>
            <a:endParaRPr lang="en-US" dirty="0">
              <a:latin typeface="Arial" charset="0"/>
            </a:endParaRPr>
          </a:p>
          <a:p>
            <a:pPr>
              <a:lnSpc>
                <a:spcPct val="115000"/>
              </a:lnSpc>
            </a:pPr>
            <a:r>
              <a:rPr lang="en-US" dirty="0">
                <a:latin typeface="Arial" charset="0"/>
              </a:rPr>
              <a:t>The biggest type of Foundational Story that has been misused and abused is the Spike.  This is solely added to Backlog in order to do research or find a solution to help in the implementation of another User Story.  Spikes are absolutely NOT intended to allow for more work to enter into the Sprint after the Sprint has begun.</a:t>
            </a:r>
          </a:p>
          <a:p>
            <a:endParaRPr lang="en-US" dirty="0">
              <a:latin typeface="Arial" charset="0"/>
            </a:endParaRPr>
          </a:p>
          <a:p>
            <a:pPr>
              <a:lnSpc>
                <a:spcPct val="115000"/>
              </a:lnSpc>
            </a:pPr>
            <a:r>
              <a:rPr lang="en-US" dirty="0">
                <a:latin typeface="Arial" charset="0"/>
              </a:rPr>
              <a:t>Another way to look at a spike is simply if the output of a User Story is working software, the output of a spike is a decision or enough additional information to determine the next steps forward.  And because spikes do not result in demonstrable software at the end of the sprint, then each spike should have acceptance criteria associated with it so that it is clear what it means for that spike to be complete.  Without acceptance criteria, spikes can often be a magnet for waste, as teams may spend time “researching” something, but with no clear definition on what value that effort is intended to drive, it may be of little to no ultimate use.</a:t>
            </a:r>
          </a:p>
          <a:p>
            <a:pPr eaLnBrk="1" hangingPunct="1">
              <a:spcAft>
                <a:spcPts val="1200"/>
              </a:spcAft>
            </a:pPr>
            <a:endParaRPr lang="en-US" dirty="0">
              <a:latin typeface="Calibri" charset="0"/>
            </a:endParaRPr>
          </a:p>
          <a:p>
            <a:endParaRPr lang="en-US" dirty="0">
              <a:latin typeface="Arial" charset="0"/>
            </a:endParaRPr>
          </a:p>
          <a:p>
            <a:endParaRPr lang="en-US" dirty="0">
              <a:latin typeface="Arial" charset="0"/>
            </a:endParaRPr>
          </a:p>
        </p:txBody>
      </p:sp>
      <p:sp>
        <p:nvSpPr>
          <p:cNvPr id="256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D6359E48-0BD1-0E46-9F8F-40C23182227F}" type="slidenum">
              <a:rPr lang="en-US" sz="1000">
                <a:latin typeface="Arial" charset="0"/>
              </a:rPr>
              <a:pPr eaLnBrk="1" hangingPunct="1"/>
              <a:t>33</a:t>
            </a:fld>
            <a:endParaRPr lang="en-US" sz="1000">
              <a:latin typeface="Arial" charset="0"/>
            </a:endParaRPr>
          </a:p>
        </p:txBody>
      </p:sp>
    </p:spTree>
    <p:extLst>
      <p:ext uri="{BB962C8B-B14F-4D97-AF65-F5344CB8AC3E}">
        <p14:creationId xmlns:p14="http://schemas.microsoft.com/office/powerpoint/2010/main" val="3663042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8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a:p>
            <a:endParaRPr lang="en-US" dirty="0">
              <a:latin typeface="Arial" charset="0"/>
            </a:endParaRPr>
          </a:p>
        </p:txBody>
      </p:sp>
      <p:sp>
        <p:nvSpPr>
          <p:cNvPr id="258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FCD54A87-E1A8-074A-B4F0-DBC5A7D84F69}" type="slidenum">
              <a:rPr lang="en-US" sz="1000">
                <a:latin typeface="Arial" charset="0"/>
              </a:rPr>
              <a:pPr eaLnBrk="1" hangingPunct="1"/>
              <a:t>34</a:t>
            </a:fld>
            <a:endParaRPr lang="en-US" sz="1000">
              <a:latin typeface="Arial" charset="0"/>
            </a:endParaRPr>
          </a:p>
        </p:txBody>
      </p:sp>
    </p:spTree>
    <p:extLst>
      <p:ext uri="{BB962C8B-B14F-4D97-AF65-F5344CB8AC3E}">
        <p14:creationId xmlns:p14="http://schemas.microsoft.com/office/powerpoint/2010/main" val="139618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cs typeface="+mn-cs"/>
              </a:rPr>
              <a:t>Traditional requirements typically state requirements in one of the following constructs:</a:t>
            </a:r>
          </a:p>
          <a:p>
            <a:pPr marL="171450" indent="-171450" eaLnBrk="1" hangingPunct="1">
              <a:buFont typeface="Arial"/>
              <a:buChar char="•"/>
              <a:defRPr/>
            </a:pPr>
            <a:r>
              <a:rPr lang="en-US" dirty="0" smtClean="0">
                <a:cs typeface="+mn-cs"/>
              </a:rPr>
              <a:t>The system shall…</a:t>
            </a:r>
          </a:p>
          <a:p>
            <a:pPr marL="171450" indent="-171450" eaLnBrk="1" hangingPunct="1">
              <a:buFont typeface="Arial"/>
              <a:buChar char="•"/>
              <a:defRPr/>
            </a:pPr>
            <a:r>
              <a:rPr lang="en-US" dirty="0" smtClean="0">
                <a:cs typeface="+mn-cs"/>
              </a:rPr>
              <a:t>The user will have the ability to…</a:t>
            </a:r>
          </a:p>
          <a:p>
            <a:pPr marL="171450" indent="-171450" eaLnBrk="1" hangingPunct="1">
              <a:buFont typeface="Arial"/>
              <a:buChar char="•"/>
              <a:defRPr/>
            </a:pPr>
            <a:r>
              <a:rPr lang="en-US" dirty="0" smtClean="0">
                <a:cs typeface="+mn-cs"/>
              </a:rPr>
              <a:t>Do this…</a:t>
            </a:r>
          </a:p>
          <a:p>
            <a:pPr marL="171450" indent="-171450" eaLnBrk="1" hangingPunct="1">
              <a:buFont typeface="Arial"/>
              <a:buChar char="•"/>
              <a:defRPr/>
            </a:pPr>
            <a:endParaRPr lang="en-US" dirty="0" smtClean="0">
              <a:cs typeface="+mn-cs"/>
            </a:endParaRPr>
          </a:p>
          <a:p>
            <a:pPr eaLnBrk="1" hangingPunct="1">
              <a:buFont typeface="Arial"/>
              <a:buNone/>
              <a:defRPr/>
            </a:pPr>
            <a:r>
              <a:rPr lang="en-US" dirty="0" smtClean="0">
                <a:cs typeface="+mn-cs"/>
              </a:rPr>
              <a:t>User Stories help teams focus on </a:t>
            </a:r>
            <a:r>
              <a:rPr lang="en-US" b="1" dirty="0" smtClean="0">
                <a:cs typeface="+mn-cs"/>
              </a:rPr>
              <a:t>building the right thing at the right </a:t>
            </a:r>
            <a:r>
              <a:rPr lang="en-US" dirty="0" smtClean="0">
                <a:cs typeface="+mn-cs"/>
              </a:rPr>
              <a:t>time by demanding:</a:t>
            </a:r>
          </a:p>
          <a:p>
            <a:pPr marL="171450" indent="-171450" eaLnBrk="1" hangingPunct="1">
              <a:buFont typeface="Arial"/>
              <a:buChar char="•"/>
              <a:defRPr/>
            </a:pPr>
            <a:r>
              <a:rPr lang="en-US" dirty="0" smtClean="0">
                <a:cs typeface="+mn-cs"/>
              </a:rPr>
              <a:t>WHO: If a stakeholder cannot specify who will actually use the feature, then why should we build it?</a:t>
            </a:r>
          </a:p>
          <a:p>
            <a:pPr marL="171450" indent="-171450" eaLnBrk="1" hangingPunct="1">
              <a:buFont typeface="Arial"/>
              <a:buChar char="•"/>
              <a:defRPr/>
            </a:pPr>
            <a:r>
              <a:rPr lang="en-US" dirty="0" smtClean="0">
                <a:cs typeface="+mn-cs"/>
              </a:rPr>
              <a:t>WHAT: If a stakeholder cannot specify what it is the person needs, then why should we build it?</a:t>
            </a:r>
          </a:p>
          <a:p>
            <a:pPr marL="171450" indent="-171450" eaLnBrk="1" hangingPunct="1">
              <a:buFont typeface="Arial"/>
              <a:buChar char="•"/>
              <a:defRPr/>
            </a:pPr>
            <a:r>
              <a:rPr lang="en-US" dirty="0" smtClean="0">
                <a:cs typeface="+mn-cs"/>
              </a:rPr>
              <a:t>WHY: If a stakeholder cannot specify why something is needed, then why should we build it?</a:t>
            </a:r>
          </a:p>
          <a:p>
            <a:pPr marL="171450" indent="-171450" eaLnBrk="1" hangingPunct="1">
              <a:buFont typeface="Arial"/>
              <a:buChar char="•"/>
              <a:defRPr/>
            </a:pPr>
            <a:endParaRPr lang="en-US" dirty="0" smtClean="0">
              <a:cs typeface="+mn-cs"/>
            </a:endParaRPr>
          </a:p>
          <a:p>
            <a:pPr eaLnBrk="1" hangingPunct="1">
              <a:buFont typeface="Arial"/>
              <a:buNone/>
              <a:defRPr/>
            </a:pPr>
            <a:r>
              <a:rPr lang="en-US" dirty="0" smtClean="0">
                <a:cs typeface="+mn-cs"/>
              </a:rPr>
              <a:t>Providing the 3 key-parts of a User Story help to decrease the 65% of features that are rarely or never used by end-users.</a:t>
            </a:r>
          </a:p>
        </p:txBody>
      </p:sp>
      <p:sp>
        <p:nvSpPr>
          <p:cNvPr id="217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595389C4-4F07-784E-BB49-3EECA39BD3DA}" type="slidenum">
              <a:rPr lang="en-US" sz="1000">
                <a:latin typeface="Arial" charset="0"/>
              </a:rPr>
              <a:pPr eaLnBrk="1" hangingPunct="1"/>
              <a:t>8</a:t>
            </a:fld>
            <a:endParaRPr lang="en-US" sz="1000">
              <a:latin typeface="Arial" charset="0"/>
            </a:endParaRPr>
          </a:p>
        </p:txBody>
      </p:sp>
      <p:sp>
        <p:nvSpPr>
          <p:cNvPr id="5" name="Notes Placeholder 2"/>
          <p:cNvSpPr txBox="1">
            <a:spLocks/>
          </p:cNvSpPr>
          <p:nvPr/>
        </p:nvSpPr>
        <p:spPr bwMode="auto">
          <a:xfrm>
            <a:off x="423863" y="5943600"/>
            <a:ext cx="6096000" cy="274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smtClean="0">
                <a:latin typeface="Arial" charset="0"/>
              </a:rPr>
              <a:t>___________________________________________________________________________________</a:t>
            </a:r>
            <a:endParaRPr lang="en-US" dirty="0">
              <a:latin typeface="Arial" charset="0"/>
            </a:endParaRP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1276614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214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E0030D5E-4369-DC47-AB03-F6EFBC6A2ECE}" type="slidenum">
              <a:rPr lang="en-US" sz="1000">
                <a:latin typeface="Arial" charset="0"/>
              </a:rPr>
              <a:pPr eaLnBrk="1" hangingPunct="1"/>
              <a:t>35</a:t>
            </a:fld>
            <a:endParaRPr lang="en-US" sz="1000">
              <a:latin typeface="Arial" charset="0"/>
            </a:endParaRPr>
          </a:p>
        </p:txBody>
      </p:sp>
      <p:sp>
        <p:nvSpPr>
          <p:cNvPr id="262147"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dirty="0" smtClean="0">
              <a:latin typeface="Calibri" charset="0"/>
            </a:endParaRPr>
          </a:p>
          <a:p>
            <a:pPr eaLnBrk="1" hangingPunct="1">
              <a:spcAft>
                <a:spcPts val="1200"/>
              </a:spcAft>
              <a:defRPr/>
            </a:pPr>
            <a:r>
              <a:rPr lang="en-US" dirty="0" smtClean="0">
                <a:latin typeface="Calibri" charset="0"/>
              </a:rPr>
              <a:t>____________________________________________________________________________________________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398861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cs typeface="+mn-cs"/>
              </a:rPr>
              <a:t>Think of this as a series of steps for building a Product Backlog:</a:t>
            </a:r>
          </a:p>
          <a:p>
            <a:pPr eaLnBrk="1" hangingPunct="1">
              <a:defRPr/>
            </a:pPr>
            <a:endParaRPr lang="en-US" dirty="0" smtClean="0">
              <a:cs typeface="+mn-cs"/>
            </a:endParaRPr>
          </a:p>
          <a:p>
            <a:pPr marL="228600" indent="-228600" eaLnBrk="1" hangingPunct="1">
              <a:buFontTx/>
              <a:buAutoNum type="arabicPeriod"/>
              <a:defRPr/>
            </a:pPr>
            <a:r>
              <a:rPr lang="en-US" dirty="0" smtClean="0">
                <a:cs typeface="+mn-cs"/>
              </a:rPr>
              <a:t>Start with Goal Stories – what are all the things a user wants to accomplish</a:t>
            </a:r>
          </a:p>
          <a:p>
            <a:pPr marL="228600" indent="-228600" eaLnBrk="1" hangingPunct="1">
              <a:buFontTx/>
              <a:buAutoNum type="arabicPeriod"/>
              <a:defRPr/>
            </a:pPr>
            <a:r>
              <a:rPr lang="en-US" dirty="0" smtClean="0">
                <a:cs typeface="+mn-cs"/>
              </a:rPr>
              <a:t>Slice it Up – make sure you are focusing on increments of software that are valuable to the customer, and not layers of the application</a:t>
            </a:r>
          </a:p>
          <a:p>
            <a:pPr marL="228600" indent="-228600" eaLnBrk="1" hangingPunct="1">
              <a:buFontTx/>
              <a:buAutoNum type="arabicPeriod"/>
              <a:defRPr/>
            </a:pPr>
            <a:r>
              <a:rPr lang="en-US" dirty="0" smtClean="0">
                <a:cs typeface="+mn-cs"/>
              </a:rPr>
              <a:t>Open vs. Closed Stores – make sure there is a meaningful objective and an “end” to each one</a:t>
            </a:r>
          </a:p>
          <a:p>
            <a:pPr marL="228600" indent="-228600" eaLnBrk="1" hangingPunct="1">
              <a:buFontTx/>
              <a:buAutoNum type="arabicPeriod"/>
              <a:defRPr/>
            </a:pPr>
            <a:r>
              <a:rPr lang="en-US" dirty="0" smtClean="0">
                <a:cs typeface="+mn-cs"/>
              </a:rPr>
              <a:t>Size the Story to the Horizon – once you’re approaching the release the goal will be accomplished within, break it down into granular User Stories</a:t>
            </a:r>
          </a:p>
        </p:txBody>
      </p:sp>
      <p:sp>
        <p:nvSpPr>
          <p:cNvPr id="264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0EC7C035-A43F-6C46-91F7-3B9CE8F201BC}" type="slidenum">
              <a:rPr lang="en-US" sz="1000">
                <a:latin typeface="Arial" charset="0"/>
              </a:rPr>
              <a:pPr eaLnBrk="1" hangingPunct="1"/>
              <a:t>36</a:t>
            </a:fld>
            <a:endParaRPr lang="en-US" sz="1000">
              <a:latin typeface="Arial" charset="0"/>
            </a:endParaRPr>
          </a:p>
        </p:txBody>
      </p:sp>
      <p:sp>
        <p:nvSpPr>
          <p:cNvPr id="5" name="Notes Placeholder 2"/>
          <p:cNvSpPr txBox="1">
            <a:spLocks/>
          </p:cNvSpPr>
          <p:nvPr/>
        </p:nvSpPr>
        <p:spPr bwMode="auto">
          <a:xfrm>
            <a:off x="423863" y="5486400"/>
            <a:ext cx="6096000" cy="319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3972388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0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pPr>
            <a:r>
              <a:rPr lang="en-US">
                <a:latin typeface="Arial" charset="0"/>
                <a:cs typeface="Palatino" charset="0"/>
              </a:rPr>
              <a:t>When the team feels they are in need of these Foundational Stories or Non-User Stories, they should first understand the underlying point of these types of stories. Another thing to examine is how these can help the team achieve their commitment.</a:t>
            </a:r>
          </a:p>
          <a:p>
            <a:pPr eaLnBrk="1" hangingPunct="1"/>
            <a:endParaRPr lang="en-US">
              <a:latin typeface="Arial" charset="0"/>
              <a:cs typeface="Palatino" charset="0"/>
            </a:endParaRPr>
          </a:p>
          <a:p>
            <a:pPr eaLnBrk="1" hangingPunct="1">
              <a:lnSpc>
                <a:spcPct val="115000"/>
              </a:lnSpc>
            </a:pPr>
            <a:r>
              <a:rPr lang="en-US">
                <a:latin typeface="Arial" charset="0"/>
                <a:cs typeface="Palatino" charset="0"/>
              </a:rPr>
              <a:t>These types of stories are NOT meant to give ways for the team to 'shirk' the User Stories that are committed to during the Sprint Planning session, but to enhance the ability to complete those User Stories.</a:t>
            </a:r>
          </a:p>
          <a:p>
            <a:pPr eaLnBrk="1" hangingPunct="1"/>
            <a:endParaRPr lang="en-US">
              <a:latin typeface="Arial" charset="0"/>
              <a:cs typeface="Palatino" charset="0"/>
            </a:endParaRPr>
          </a:p>
          <a:p>
            <a:pPr eaLnBrk="1" hangingPunct="1">
              <a:lnSpc>
                <a:spcPct val="115000"/>
              </a:lnSpc>
            </a:pPr>
            <a:r>
              <a:rPr lang="en-US">
                <a:latin typeface="Arial" charset="0"/>
                <a:cs typeface="Palatino" charset="0"/>
              </a:rPr>
              <a:t>The biggest type of Non-User Story that has been misused and abused is the Spike.  This is solely added to the Product Backlog in order to do research or find a solution to help in the implementation of another User Story.  Spikes are absolutely NOT intended to allow for more work to enter into the Sprint after the Sprint has begun.</a:t>
            </a:r>
          </a:p>
          <a:p>
            <a:pPr eaLnBrk="1" hangingPunct="1"/>
            <a:endParaRPr lang="en-US">
              <a:latin typeface="Arial" charset="0"/>
              <a:cs typeface="Palatino" charset="0"/>
            </a:endParaRPr>
          </a:p>
          <a:p>
            <a:pPr eaLnBrk="1" hangingPunct="1">
              <a:lnSpc>
                <a:spcPct val="115000"/>
              </a:lnSpc>
            </a:pPr>
            <a:r>
              <a:rPr lang="en-US">
                <a:latin typeface="Arial" charset="0"/>
                <a:cs typeface="Palatino" charset="0"/>
              </a:rPr>
              <a:t>Another way to look at a spike is simply if the output of a User Story is working software, the output of a spike is a decision or enough additional information to determine the next steps forward.  And because spikes do not result in demonstrable software at the end of the sprint, then each spike should have acceptance criteria associated with it so that it is clear what it means for that spike to be complete.  Without acceptance criteria, spikes can often be a magnet for waste, as teams may spend time “researching” something, but with no clear definition on what value that effort is intended to drive, it may be of little to no ultimate use.</a:t>
            </a:r>
          </a:p>
        </p:txBody>
      </p:sp>
      <p:sp>
        <p:nvSpPr>
          <p:cNvPr id="280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5C057EE0-A1DB-EA46-8026-EA3AAD9E47D6}" type="slidenum">
              <a:rPr lang="en-US" sz="1000">
                <a:latin typeface="Arial" charset="0"/>
              </a:rPr>
              <a:pPr eaLnBrk="1" hangingPunct="1"/>
              <a:t>37</a:t>
            </a:fld>
            <a:endParaRPr lang="en-US" sz="1000">
              <a:latin typeface="Arial" charset="0"/>
            </a:endParaRPr>
          </a:p>
        </p:txBody>
      </p:sp>
      <p:sp>
        <p:nvSpPr>
          <p:cNvPr id="5" name="Notes Placeholder 2"/>
          <p:cNvSpPr txBox="1">
            <a:spLocks/>
          </p:cNvSpPr>
          <p:nvPr/>
        </p:nvSpPr>
        <p:spPr bwMode="auto">
          <a:xfrm>
            <a:off x="423863" y="7391400"/>
            <a:ext cx="6096000" cy="129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spcAft>
                <a:spcPts val="1200"/>
              </a:spcAft>
              <a:defRPr/>
            </a:pPr>
            <a:r>
              <a:rPr lang="en-US" dirty="0" smtClean="0">
                <a:latin typeface="Arial" charset="0"/>
              </a:rPr>
              <a:t>___________________________________________________________________________________</a:t>
            </a:r>
          </a:p>
          <a:p>
            <a:pPr eaLnBrk="1" hangingPunct="1">
              <a:defRPr/>
            </a:pPr>
            <a:endParaRPr lang="en-US" dirty="0"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3897523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3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a:p>
            <a:endParaRPr lang="en-US" dirty="0">
              <a:latin typeface="Arial" charset="0"/>
            </a:endParaRPr>
          </a:p>
        </p:txBody>
      </p:sp>
      <p:sp>
        <p:nvSpPr>
          <p:cNvPr id="253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38CD1F07-0E72-B94F-8842-1C3C908E12BE}" type="slidenum">
              <a:rPr lang="en-US" sz="1000">
                <a:latin typeface="Arial" charset="0"/>
              </a:rPr>
              <a:pPr eaLnBrk="1" hangingPunct="1"/>
              <a:t>38</a:t>
            </a:fld>
            <a:endParaRPr lang="en-US" sz="1000">
              <a:latin typeface="Arial" charset="0"/>
            </a:endParaRPr>
          </a:p>
        </p:txBody>
      </p:sp>
    </p:spTree>
    <p:extLst>
      <p:ext uri="{BB962C8B-B14F-4D97-AF65-F5344CB8AC3E}">
        <p14:creationId xmlns:p14="http://schemas.microsoft.com/office/powerpoint/2010/main" val="2064712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D6F2C5-107E-A442-8811-1B3AEEFB2F0B}" type="slidenum">
              <a:rPr lang="en-US" smtClean="0"/>
              <a:t>40</a:t>
            </a:fld>
            <a:endParaRPr lang="en-US" dirty="0"/>
          </a:p>
        </p:txBody>
      </p:sp>
    </p:spTree>
    <p:extLst>
      <p:ext uri="{BB962C8B-B14F-4D97-AF65-F5344CB8AC3E}">
        <p14:creationId xmlns:p14="http://schemas.microsoft.com/office/powerpoint/2010/main" val="171015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story on a story card is really</a:t>
            </a:r>
            <a:r>
              <a:rPr lang="en-US" baseline="0" dirty="0" smtClean="0"/>
              <a:t> just the “title” of the story. You can have whatever else you want in the body that helps you implement the story. But nothing that can be in the body should be in the title. The title should be totally focused on the “who” “what” and “why” and not the “how” of the story.</a:t>
            </a:r>
          </a:p>
          <a:p>
            <a:endParaRPr lang="en-US" baseline="0" dirty="0" smtClean="0"/>
          </a:p>
          <a:p>
            <a:r>
              <a:rPr lang="en-US" baseline="0" dirty="0" smtClean="0"/>
              <a:t>The body elaborates on all of these: who, what, why, how.</a:t>
            </a:r>
          </a:p>
        </p:txBody>
      </p:sp>
      <p:sp>
        <p:nvSpPr>
          <p:cNvPr id="4" name="Slide Number Placeholder 3"/>
          <p:cNvSpPr>
            <a:spLocks noGrp="1"/>
          </p:cNvSpPr>
          <p:nvPr>
            <p:ph type="sldNum" sz="quarter" idx="10"/>
          </p:nvPr>
        </p:nvSpPr>
        <p:spPr/>
        <p:txBody>
          <a:bodyPr/>
          <a:lstStyle/>
          <a:p>
            <a:fld id="{7DD6F2C5-107E-A442-8811-1B3AEEFB2F0B}" type="slidenum">
              <a:rPr lang="en-US" smtClean="0"/>
              <a:t>9</a:t>
            </a:fld>
            <a:endParaRPr lang="en-US"/>
          </a:p>
        </p:txBody>
      </p:sp>
    </p:spTree>
    <p:extLst>
      <p:ext uri="{BB962C8B-B14F-4D97-AF65-F5344CB8AC3E}">
        <p14:creationId xmlns:p14="http://schemas.microsoft.com/office/powerpoint/2010/main" val="427415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757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96A2C275-387D-124F-8D45-44D3C8B40B79}" type="slidenum">
              <a:rPr lang="en-US" sz="1000">
                <a:latin typeface="Arial" charset="0"/>
              </a:rPr>
              <a:pPr eaLnBrk="1" hangingPunct="1"/>
              <a:t>10</a:t>
            </a:fld>
            <a:endParaRPr lang="en-US" sz="1000">
              <a:latin typeface="Arial" charset="0"/>
            </a:endParaRPr>
          </a:p>
        </p:txBody>
      </p:sp>
      <p:sp>
        <p:nvSpPr>
          <p:cNvPr id="237571"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2277975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p:spPr>
        <p:txBody>
          <a:bodyPr/>
          <a:lstStyle/>
          <a:p>
            <a:r>
              <a:rPr lang="en-US" smtClean="0"/>
              <a:t>The idea for a story can come from anywhere</a:t>
            </a:r>
          </a:p>
          <a:p>
            <a:r>
              <a:rPr lang="en-US" smtClean="0"/>
              <a:t>Any team member can create a story</a:t>
            </a:r>
          </a:p>
          <a:p>
            <a:r>
              <a:rPr lang="en-US" smtClean="0"/>
              <a:t>The product owner is the single wring able neck for the backlog.</a:t>
            </a:r>
          </a:p>
        </p:txBody>
      </p:sp>
      <p:sp>
        <p:nvSpPr>
          <p:cNvPr id="120835" name="Date Placeholder 3"/>
          <p:cNvSpPr>
            <a:spLocks noGrp="1"/>
          </p:cNvSpPr>
          <p:nvPr>
            <p:ph type="dt" sz="quarter" idx="1"/>
          </p:nvPr>
        </p:nvSpPr>
        <p:spPr>
          <a:noFill/>
          <a:ln>
            <a:miter lim="800000"/>
            <a:headEnd/>
            <a:tailEnd/>
          </a:ln>
        </p:spPr>
        <p:txBody>
          <a:bodyPr/>
          <a:lstStyle/>
          <a:p>
            <a:endParaRPr lang="en-US" smtClean="0"/>
          </a:p>
        </p:txBody>
      </p:sp>
      <p:sp>
        <p:nvSpPr>
          <p:cNvPr id="120836" name="Footer Placeholder 4"/>
          <p:cNvSpPr>
            <a:spLocks noGrp="1"/>
          </p:cNvSpPr>
          <p:nvPr>
            <p:ph type="ftr" sz="quarter" idx="4"/>
          </p:nvPr>
        </p:nvSpPr>
        <p:spPr>
          <a:noFill/>
          <a:ln>
            <a:miter lim="800000"/>
            <a:headEnd/>
            <a:tailEnd/>
          </a:ln>
        </p:spPr>
        <p:txBody>
          <a:bodyPr/>
          <a:lstStyle/>
          <a:p>
            <a:endParaRPr lang="en-US" smtClean="0"/>
          </a:p>
        </p:txBody>
      </p:sp>
      <p:sp>
        <p:nvSpPr>
          <p:cNvPr id="120837" name="Slide Number Placeholder 5"/>
          <p:cNvSpPr>
            <a:spLocks noGrp="1"/>
          </p:cNvSpPr>
          <p:nvPr>
            <p:ph type="sldNum" sz="quarter" idx="5"/>
          </p:nvPr>
        </p:nvSpPr>
        <p:spPr>
          <a:noFill/>
          <a:ln>
            <a:miter lim="800000"/>
            <a:headEnd/>
            <a:tailEnd/>
          </a:ln>
        </p:spPr>
        <p:txBody>
          <a:bodyPr/>
          <a:lstStyle/>
          <a:p>
            <a:fld id="{2929EFD7-519A-4FC3-9A48-00C63AB786CE}" type="slidenum">
              <a:rPr lang="en-US" smtClean="0"/>
              <a:pPr/>
              <a:t>11</a:t>
            </a:fld>
            <a:endParaRPr lang="en-US" smtClean="0"/>
          </a:p>
        </p:txBody>
      </p:sp>
    </p:spTree>
    <p:extLst>
      <p:ext uri="{BB962C8B-B14F-4D97-AF65-F5344CB8AC3E}">
        <p14:creationId xmlns:p14="http://schemas.microsoft.com/office/powerpoint/2010/main" val="143749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913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14BDD3C0-CA52-1E4D-B44C-3E59E79CB009}" type="slidenum">
              <a:rPr lang="en-US" sz="1000">
                <a:latin typeface="Arial" charset="0"/>
              </a:rPr>
              <a:pPr eaLnBrk="1" hangingPunct="1"/>
              <a:t>13</a:t>
            </a:fld>
            <a:endParaRPr lang="en-US" sz="1000">
              <a:latin typeface="Arial" charset="0"/>
            </a:endParaRPr>
          </a:p>
        </p:txBody>
      </p:sp>
      <p:sp>
        <p:nvSpPr>
          <p:cNvPr id="219139"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
        <p:nvSpPr>
          <p:cNvPr id="219141" name="Notes Placeholder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rPr>
              <a:t>Ron Jeffries is the author that identified the 3 C’s of User Stories.</a:t>
            </a:r>
          </a:p>
          <a:p>
            <a:endParaRPr lang="en-US">
              <a:latin typeface="Arial" charset="0"/>
            </a:endParaRPr>
          </a:p>
        </p:txBody>
      </p:sp>
    </p:spTree>
    <p:extLst>
      <p:ext uri="{BB962C8B-B14F-4D97-AF65-F5344CB8AC3E}">
        <p14:creationId xmlns:p14="http://schemas.microsoft.com/office/powerpoint/2010/main" val="212022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142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4667765C-FE62-0E4F-B147-E52DE4EA21FA}" type="slidenum">
              <a:rPr lang="en-US" sz="1000">
                <a:latin typeface="Arial" charset="0"/>
              </a:rPr>
              <a:pPr eaLnBrk="1" hangingPunct="1"/>
              <a:t>14</a:t>
            </a:fld>
            <a:endParaRPr lang="en-US" sz="1000">
              <a:latin typeface="Arial" charset="0"/>
            </a:endParaRPr>
          </a:p>
        </p:txBody>
      </p:sp>
      <p:sp>
        <p:nvSpPr>
          <p:cNvPr id="231427"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71664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848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nSpc>
                <a:spcPct val="115000"/>
              </a:lnSpc>
              <a:buSzPct val="25000"/>
              <a:defRPr/>
            </a:pPr>
            <a:r>
              <a:rPr lang="en" dirty="0"/>
              <a:t>The Product Backlog is very simply a list of everything we know about so far to be accomplished for project success. It is analogous to an inventory of items to be delivered.  Because projects and products evolve over time, the Backlog can change at any time--adding, subtracting and clarifying as the Agile Team learns more about the User needs.</a:t>
            </a:r>
          </a:p>
          <a:p>
            <a:pPr>
              <a:defRPr/>
            </a:pPr>
            <a:endParaRPr lang="en" dirty="0"/>
          </a:p>
          <a:p>
            <a:pPr>
              <a:lnSpc>
                <a:spcPct val="115000"/>
              </a:lnSpc>
              <a:buSzPct val="25000"/>
              <a:defRPr/>
            </a:pPr>
            <a:r>
              <a:rPr lang="en" dirty="0"/>
              <a:t>In order for the Product Backlog to be of value, elements of the Backlog must have three things: what is being asked for, the priority of those things, and a sense of the effort required to complete those </a:t>
            </a:r>
            <a:r>
              <a:rPr lang="en" dirty="0" smtClean="0"/>
              <a:t>things.</a:t>
            </a:r>
          </a:p>
          <a:p>
            <a:pPr>
              <a:defRPr/>
            </a:pPr>
            <a:endParaRPr lang="en" dirty="0" smtClean="0"/>
          </a:p>
          <a:p>
            <a:pPr marL="457200">
              <a:lnSpc>
                <a:spcPct val="115000"/>
              </a:lnSpc>
              <a:buSzPct val="25000"/>
              <a:defRPr/>
            </a:pPr>
            <a:r>
              <a:rPr lang="en" dirty="0" smtClean="0"/>
              <a:t>•What is being asked for: Typically stated in the form of User Stories</a:t>
            </a:r>
          </a:p>
          <a:p>
            <a:pPr marL="457200">
              <a:lnSpc>
                <a:spcPct val="115000"/>
              </a:lnSpc>
              <a:buSzPct val="25000"/>
              <a:defRPr/>
            </a:pPr>
            <a:r>
              <a:rPr lang="en" dirty="0" smtClean="0"/>
              <a:t>•</a:t>
            </a:r>
            <a:r>
              <a:rPr lang="en" dirty="0"/>
              <a:t>Priority: variety of possible paradigms and approaches</a:t>
            </a:r>
          </a:p>
          <a:p>
            <a:pPr marL="457200">
              <a:lnSpc>
                <a:spcPct val="115000"/>
              </a:lnSpc>
              <a:buSzPct val="25000"/>
              <a:defRPr/>
            </a:pPr>
            <a:r>
              <a:rPr lang="en" dirty="0"/>
              <a:t>•Relative Estimating: Story Points </a:t>
            </a:r>
          </a:p>
          <a:p>
            <a:pPr>
              <a:defRPr/>
            </a:pPr>
            <a:endParaRPr lang="en" dirty="0"/>
          </a:p>
          <a:p>
            <a:pPr eaLnBrk="1" hangingPunct="1">
              <a:defRPr/>
            </a:pPr>
            <a:endParaRPr lang="en-US" dirty="0">
              <a:latin typeface="Calibri" charset="0"/>
            </a:endParaRPr>
          </a:p>
        </p:txBody>
      </p:sp>
      <p:sp>
        <p:nvSpPr>
          <p:cNvPr id="208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03010E84-7DB6-5540-9420-1C05895DCF62}" type="slidenum">
              <a:rPr lang="en-US" sz="1000">
                <a:latin typeface="Arial" charset="0"/>
              </a:rPr>
              <a:pPr eaLnBrk="1" hangingPunct="1"/>
              <a:t>15</a:t>
            </a:fld>
            <a:endParaRPr lang="en-US" sz="1000">
              <a:latin typeface="Arial" charset="0"/>
            </a:endParaRPr>
          </a:p>
        </p:txBody>
      </p:sp>
    </p:spTree>
    <p:extLst>
      <p:ext uri="{BB962C8B-B14F-4D97-AF65-F5344CB8AC3E}">
        <p14:creationId xmlns:p14="http://schemas.microsoft.com/office/powerpoint/2010/main" val="2655505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2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eaLnBrk="1" hangingPunct="1"/>
            <a:fld id="{6153C033-B328-174C-9C71-FED58F0655B1}" type="slidenum">
              <a:rPr lang="en-US" sz="1000">
                <a:latin typeface="Arial" charset="0"/>
              </a:rPr>
              <a:pPr eaLnBrk="1" hangingPunct="1"/>
              <a:t>17</a:t>
            </a:fld>
            <a:endParaRPr lang="en-US" sz="1000">
              <a:latin typeface="Arial" charset="0"/>
            </a:endParaRPr>
          </a:p>
        </p:txBody>
      </p:sp>
      <p:sp>
        <p:nvSpPr>
          <p:cNvPr id="235523" name="Notes Placeholder 3"/>
          <p:cNvSpPr>
            <a:spLocks noGrp="1"/>
          </p:cNvSpPr>
          <p:nvPr>
            <p:ph type="body" sz="quarter" idx="10"/>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Arial" charset="0"/>
            </a:endParaRPr>
          </a:p>
        </p:txBody>
      </p:sp>
      <p:sp>
        <p:nvSpPr>
          <p:cNvPr id="6" name="Notes Placeholder 2"/>
          <p:cNvSpPr txBox="1">
            <a:spLocks/>
          </p:cNvSpPr>
          <p:nvPr/>
        </p:nvSpPr>
        <p:spPr bwMode="auto">
          <a:xfrm>
            <a:off x="423863" y="4191000"/>
            <a:ext cx="6096000" cy="4494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txBody>
          <a:bodyPr/>
          <a:lstStyle>
            <a:lvl1pPr algn="l" rtl="0" eaLnBrk="0" fontAlgn="base" hangingPunct="0">
              <a:spcBef>
                <a:spcPct val="0"/>
              </a:spcBef>
              <a:spcAft>
                <a:spcPct val="0"/>
              </a:spcAft>
              <a:defRPr sz="1000" kern="1200">
                <a:solidFill>
                  <a:schemeClr val="tx1"/>
                </a:solidFill>
                <a:latin typeface="Arial"/>
                <a:ea typeface="ＭＳ Ｐゴシック" charset="0"/>
                <a:cs typeface="Arial"/>
              </a:defRPr>
            </a:lvl1pPr>
            <a:lvl2pPr marL="457200" algn="l" rtl="0" eaLnBrk="0" fontAlgn="base" hangingPunct="0">
              <a:spcBef>
                <a:spcPct val="0"/>
              </a:spcBef>
              <a:spcAft>
                <a:spcPct val="0"/>
              </a:spcAft>
              <a:defRPr sz="1000" kern="1200">
                <a:solidFill>
                  <a:schemeClr val="tx1"/>
                </a:solidFill>
                <a:latin typeface="Arial"/>
                <a:ea typeface="ＭＳ Ｐゴシック" charset="0"/>
                <a:cs typeface="Arial"/>
              </a:defRPr>
            </a:lvl2pPr>
            <a:lvl3pPr marL="914400" algn="l" rtl="0" eaLnBrk="0" fontAlgn="base" hangingPunct="0">
              <a:spcBef>
                <a:spcPct val="0"/>
              </a:spcBef>
              <a:spcAft>
                <a:spcPct val="0"/>
              </a:spcAft>
              <a:defRPr sz="1000" kern="1200">
                <a:solidFill>
                  <a:schemeClr val="tx1"/>
                </a:solidFill>
                <a:latin typeface="Arial"/>
                <a:ea typeface="ＭＳ Ｐゴシック" charset="0"/>
                <a:cs typeface="Arial"/>
              </a:defRPr>
            </a:lvl3pPr>
            <a:lvl4pPr marL="1371600" algn="l" rtl="0" eaLnBrk="0" fontAlgn="base" hangingPunct="0">
              <a:spcBef>
                <a:spcPct val="0"/>
              </a:spcBef>
              <a:spcAft>
                <a:spcPct val="0"/>
              </a:spcAft>
              <a:defRPr sz="1000" kern="1200">
                <a:solidFill>
                  <a:schemeClr val="tx1"/>
                </a:solidFill>
                <a:latin typeface="Arial"/>
                <a:ea typeface="ＭＳ Ｐゴシック" charset="0"/>
                <a:cs typeface="Arial"/>
              </a:defRPr>
            </a:lvl4pPr>
            <a:lvl5pPr marL="1828800" algn="l" rtl="0" eaLnBrk="0" fontAlgn="base" hangingPunct="0">
              <a:spcBef>
                <a:spcPct val="0"/>
              </a:spcBef>
              <a:spcAft>
                <a:spcPct val="0"/>
              </a:spcAft>
              <a:defRPr sz="1000" kern="1200">
                <a:solidFill>
                  <a:schemeClr val="tx1"/>
                </a:solidFill>
                <a:latin typeface="Arial"/>
                <a:ea typeface="ＭＳ Ｐゴシック" charset="0"/>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eaLnBrk="1" hangingPunct="1">
              <a:spcAft>
                <a:spcPts val="1200"/>
              </a:spcAft>
              <a:defRPr/>
            </a:pPr>
            <a:endParaRPr lang="en-US" smtClean="0">
              <a:latin typeface="Calibri" charset="0"/>
            </a:endParaRPr>
          </a:p>
          <a:p>
            <a:pPr eaLnBrk="1" hangingPunct="1">
              <a:spcAft>
                <a:spcPts val="1200"/>
              </a:spcAft>
              <a:defRPr/>
            </a:pPr>
            <a:r>
              <a:rPr lang="en-US" smtClean="0">
                <a:latin typeface="Calibri" charset="0"/>
              </a:rPr>
              <a:t>____________________________________________________________________________________________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spcAft>
                <a:spcPts val="1200"/>
              </a:spcAft>
              <a:defRPr/>
            </a:pPr>
            <a:r>
              <a:rPr lang="en-US" smtClean="0">
                <a:latin typeface="Arial" charset="0"/>
              </a:rPr>
              <a:t>___________________________________________________________________________________</a:t>
            </a:r>
          </a:p>
          <a:p>
            <a:pPr eaLnBrk="1" hangingPunct="1">
              <a:defRPr/>
            </a:pPr>
            <a:endParaRPr lang="en-US" smtClean="0">
              <a:latin typeface="Calibri" charset="0"/>
            </a:endParaRPr>
          </a:p>
          <a:p>
            <a:pPr eaLnBrk="1" hangingPunct="1">
              <a:defRPr/>
            </a:pPr>
            <a:endParaRPr lang="en-US" dirty="0">
              <a:latin typeface="Calibri" charset="0"/>
            </a:endParaRPr>
          </a:p>
        </p:txBody>
      </p:sp>
    </p:spTree>
    <p:extLst>
      <p:ext uri="{BB962C8B-B14F-4D97-AF65-F5344CB8AC3E}">
        <p14:creationId xmlns:p14="http://schemas.microsoft.com/office/powerpoint/2010/main" val="75613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171107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565505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41136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44661" y="1393035"/>
            <a:ext cx="5579975" cy="964411"/>
          </a:xfrm>
        </p:spPr>
        <p:txBody>
          <a:bodyPr anchor="b"/>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44662" y="2381121"/>
            <a:ext cx="5579976" cy="190640"/>
          </a:xfrm>
        </p:spPr>
        <p:txBody>
          <a:bodyPr tIns="0" bIns="0" anchor="ctr" anchorCtr="0">
            <a:noAutofit/>
          </a:bodyPr>
          <a:lstStyle>
            <a:lvl1pPr marL="0" indent="0" algn="l">
              <a:buNone/>
              <a:defRPr>
                <a:solidFill>
                  <a:schemeClr val="accent1"/>
                </a:solidFill>
              </a:defRPr>
            </a:lvl1pPr>
            <a:lvl2pPr marL="456628" indent="0" algn="ctr">
              <a:buNone/>
              <a:defRPr>
                <a:solidFill>
                  <a:schemeClr val="tx1">
                    <a:tint val="75000"/>
                  </a:schemeClr>
                </a:solidFill>
              </a:defRPr>
            </a:lvl2pPr>
            <a:lvl3pPr marL="913260" indent="0" algn="ctr">
              <a:buNone/>
              <a:defRPr>
                <a:solidFill>
                  <a:schemeClr val="tx1">
                    <a:tint val="75000"/>
                  </a:schemeClr>
                </a:solidFill>
              </a:defRPr>
            </a:lvl3pPr>
            <a:lvl4pPr marL="1369885" indent="0" algn="ctr">
              <a:buNone/>
              <a:defRPr>
                <a:solidFill>
                  <a:schemeClr val="tx1">
                    <a:tint val="75000"/>
                  </a:schemeClr>
                </a:solidFill>
              </a:defRPr>
            </a:lvl4pPr>
            <a:lvl5pPr marL="1826518" indent="0" algn="ctr">
              <a:buNone/>
              <a:defRPr>
                <a:solidFill>
                  <a:schemeClr val="tx1">
                    <a:tint val="75000"/>
                  </a:schemeClr>
                </a:solidFill>
              </a:defRPr>
            </a:lvl5pPr>
            <a:lvl6pPr marL="2283149" indent="0" algn="ctr">
              <a:buNone/>
              <a:defRPr>
                <a:solidFill>
                  <a:schemeClr val="tx1">
                    <a:tint val="75000"/>
                  </a:schemeClr>
                </a:solidFill>
              </a:defRPr>
            </a:lvl6pPr>
            <a:lvl7pPr marL="2739779" indent="0" algn="ctr">
              <a:buNone/>
              <a:defRPr>
                <a:solidFill>
                  <a:schemeClr val="tx1">
                    <a:tint val="75000"/>
                  </a:schemeClr>
                </a:solidFill>
              </a:defRPr>
            </a:lvl7pPr>
            <a:lvl8pPr marL="3196410" indent="0" algn="ctr">
              <a:buNone/>
              <a:defRPr>
                <a:solidFill>
                  <a:schemeClr val="tx1">
                    <a:tint val="75000"/>
                  </a:schemeClr>
                </a:solidFill>
              </a:defRPr>
            </a:lvl8pPr>
            <a:lvl9pPr marL="365304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13"/>
          <p:cNvSpPr>
            <a:spLocks noGrp="1"/>
          </p:cNvSpPr>
          <p:nvPr>
            <p:ph type="body" sz="quarter" idx="10"/>
          </p:nvPr>
        </p:nvSpPr>
        <p:spPr>
          <a:xfrm>
            <a:off x="1057276" y="2614616"/>
            <a:ext cx="4086225" cy="353616"/>
          </a:xfrm>
        </p:spPr>
        <p:txBody>
          <a:bodyPr>
            <a:normAutofit/>
          </a:bodyPr>
          <a:lstStyle>
            <a:lvl1pPr>
              <a:defRPr sz="1600"/>
            </a:lvl1pPr>
          </a:lstStyle>
          <a:p>
            <a:pPr lvl="0"/>
            <a:r>
              <a:rPr lang="en-US" dirty="0" smtClean="0"/>
              <a:t>Click to edit Master text styles</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4058"/>
          <a:stretch/>
        </p:blipFill>
        <p:spPr>
          <a:xfrm>
            <a:off x="3417213" y="628650"/>
            <a:ext cx="5726801" cy="4514850"/>
          </a:xfrm>
          <a:prstGeom prst="rect">
            <a:avLst/>
          </a:prstGeom>
        </p:spPr>
      </p:pic>
      <p:sp>
        <p:nvSpPr>
          <p:cNvPr id="7" name="Slide Number Placeholder 13"/>
          <p:cNvSpPr>
            <a:spLocks noGrp="1"/>
          </p:cNvSpPr>
          <p:nvPr>
            <p:ph type="sldNum" sz="quarter" idx="4"/>
          </p:nvPr>
        </p:nvSpPr>
        <p:spPr>
          <a:xfrm>
            <a:off x="19049" y="4860789"/>
            <a:ext cx="377825" cy="273844"/>
          </a:xfrm>
          <a:prstGeom prst="rect">
            <a:avLst/>
          </a:prstGeom>
        </p:spPr>
        <p:txBody>
          <a:bodyPr vert="horz" lIns="91324" tIns="45662" rIns="91324" bIns="45662" rtlCol="0" anchor="ctr"/>
          <a:lstStyle>
            <a:lvl1pPr algn="l">
              <a:defRPr sz="1200" b="1">
                <a:solidFill>
                  <a:schemeClr val="bg2"/>
                </a:solidFill>
              </a:defRPr>
            </a:lvl1pPr>
          </a:lstStyle>
          <a:p>
            <a:fld id="{517D110F-CC32-4C2A-B926-9321335ABEAA}" type="slidenum">
              <a:rPr lang="en-US" smtClean="0"/>
              <a:pPr/>
              <a:t>‹#›</a:t>
            </a:fld>
            <a:endParaRPr lang="en-US" dirty="0"/>
          </a:p>
        </p:txBody>
      </p:sp>
    </p:spTree>
    <p:extLst>
      <p:ext uri="{BB962C8B-B14F-4D97-AF65-F5344CB8AC3E}">
        <p14:creationId xmlns:p14="http://schemas.microsoft.com/office/powerpoint/2010/main" val="259698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11305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593770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1288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34747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44396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79104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38134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63755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4226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628651"/>
            <a:ext cx="8229600" cy="39659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p:nvPr userDrawn="1"/>
        </p:nvSpPr>
        <p:spPr>
          <a:xfrm>
            <a:off x="2895600" y="4867275"/>
            <a:ext cx="3505200" cy="215444"/>
          </a:xfrm>
          <a:prstGeom prst="rect">
            <a:avLst/>
          </a:prstGeom>
          <a:noFill/>
        </p:spPr>
        <p:txBody>
          <a:bodyPr>
            <a:spAutoFit/>
          </a:bodyPr>
          <a:lstStyle/>
          <a:p>
            <a:pPr algn="ctr" eaLnBrk="0" hangingPunct="0">
              <a:defRPr/>
            </a:pPr>
            <a:r>
              <a:rPr lang="en-US" sz="800" dirty="0">
                <a:solidFill>
                  <a:schemeClr val="tx1">
                    <a:lumMod val="50000"/>
                    <a:lumOff val="50000"/>
                  </a:schemeClr>
                </a:solidFill>
              </a:rPr>
              <a:t>© </a:t>
            </a:r>
            <a:r>
              <a:rPr lang="en-US" sz="800" dirty="0" smtClean="0">
                <a:solidFill>
                  <a:schemeClr val="tx1">
                    <a:lumMod val="50000"/>
                    <a:lumOff val="50000"/>
                  </a:schemeClr>
                </a:solidFill>
              </a:rPr>
              <a:t>2012-2014 </a:t>
            </a:r>
            <a:r>
              <a:rPr lang="en-US" sz="800" dirty="0">
                <a:solidFill>
                  <a:schemeClr val="tx1">
                    <a:lumMod val="50000"/>
                    <a:lumOff val="50000"/>
                  </a:schemeClr>
                </a:solidFill>
              </a:rPr>
              <a:t>Eliassen Group. All Rights Reserved -</a:t>
            </a:r>
            <a:fld id="{60662EE3-E548-47D3-A22C-57E99A673FC2}" type="slidenum">
              <a:rPr lang="en-US" sz="800">
                <a:solidFill>
                  <a:schemeClr val="tx1">
                    <a:lumMod val="50000"/>
                    <a:lumOff val="50000"/>
                  </a:schemeClr>
                </a:solidFill>
              </a:rPr>
              <a:pPr algn="ctr" eaLnBrk="0" hangingPunct="0">
                <a:defRPr/>
              </a:pPr>
              <a:t>‹#›</a:t>
            </a:fld>
            <a:r>
              <a:rPr lang="en-US" sz="800" dirty="0">
                <a:solidFill>
                  <a:schemeClr val="tx1">
                    <a:lumMod val="50000"/>
                    <a:lumOff val="50000"/>
                  </a:schemeClr>
                </a:solidFill>
              </a:rPr>
              <a:t>-</a:t>
            </a:r>
          </a:p>
        </p:txBody>
      </p:sp>
      <p:sp>
        <p:nvSpPr>
          <p:cNvPr id="12" name="Title Placeholder 1"/>
          <p:cNvSpPr txBox="1">
            <a:spLocks/>
          </p:cNvSpPr>
          <p:nvPr userDrawn="1"/>
        </p:nvSpPr>
        <p:spPr>
          <a:xfrm>
            <a:off x="457200" y="1"/>
            <a:ext cx="8229600" cy="5143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lang="en-US"/>
          </a:p>
        </p:txBody>
      </p:sp>
      <p:pic>
        <p:nvPicPr>
          <p:cNvPr id="13" name="Picture 12" descr="background-InternalMedia.png"/>
          <p:cNvPicPr>
            <a:picLocks noChangeAspect="1"/>
          </p:cNvPicPr>
          <p:nvPr userDrawn="1"/>
        </p:nvPicPr>
        <p:blipFill rotWithShape="1">
          <a:blip r:embed="rId14">
            <a:extLst>
              <a:ext uri="{28A0092B-C50C-407E-A947-70E740481C1C}">
                <a14:useLocalDpi xmlns:a14="http://schemas.microsoft.com/office/drawing/2010/main" val="0"/>
              </a:ext>
            </a:extLst>
          </a:blip>
          <a:srcRect t="46660" b="42673"/>
          <a:stretch/>
        </p:blipFill>
        <p:spPr>
          <a:xfrm>
            <a:off x="0" y="1"/>
            <a:ext cx="9144000" cy="548640"/>
          </a:xfrm>
          <a:prstGeom prst="rect">
            <a:avLst/>
          </a:prstGeom>
        </p:spPr>
      </p:pic>
      <p:grpSp>
        <p:nvGrpSpPr>
          <p:cNvPr id="15" name="Group 14"/>
          <p:cNvGrpSpPr/>
          <p:nvPr userDrawn="1"/>
        </p:nvGrpSpPr>
        <p:grpSpPr>
          <a:xfrm>
            <a:off x="1" y="514350"/>
            <a:ext cx="9143999" cy="57150"/>
            <a:chOff x="0" y="762000"/>
            <a:chExt cx="9143999" cy="76200"/>
          </a:xfrm>
        </p:grpSpPr>
        <p:sp>
          <p:nvSpPr>
            <p:cNvPr id="16" name="Rectangle 15"/>
            <p:cNvSpPr/>
            <p:nvPr userDrawn="1"/>
          </p:nvSpPr>
          <p:spPr>
            <a:xfrm>
              <a:off x="0" y="762000"/>
              <a:ext cx="3051313" cy="76200"/>
            </a:xfrm>
            <a:prstGeom prst="rect">
              <a:avLst/>
            </a:prstGeom>
            <a:solidFill>
              <a:srgbClr val="0751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3048000" y="762000"/>
              <a:ext cx="3051311" cy="76200"/>
            </a:xfrm>
            <a:prstGeom prst="rect">
              <a:avLst/>
            </a:prstGeom>
            <a:solidFill>
              <a:srgbClr val="5965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6099312" y="762000"/>
              <a:ext cx="3044687" cy="76200"/>
            </a:xfrm>
            <a:prstGeom prst="rect">
              <a:avLst/>
            </a:prstGeom>
            <a:solidFill>
              <a:srgbClr val="62A7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96201" y="4715142"/>
            <a:ext cx="1370749" cy="428359"/>
          </a:xfrm>
          <a:prstGeom prst="rect">
            <a:avLst/>
          </a:prstGeom>
        </p:spPr>
      </p:pic>
    </p:spTree>
    <p:extLst>
      <p:ext uri="{BB962C8B-B14F-4D97-AF65-F5344CB8AC3E}">
        <p14:creationId xmlns:p14="http://schemas.microsoft.com/office/powerpoint/2010/main" val="147928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25" t="21167" r="21882" b="28431"/>
          <a:stretch/>
        </p:blipFill>
        <p:spPr bwMode="auto">
          <a:xfrm>
            <a:off x="0" y="586738"/>
            <a:ext cx="9144000" cy="46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 y="2838450"/>
            <a:ext cx="4724400" cy="2438400"/>
          </a:xfrm>
          <a:ln>
            <a:noFill/>
          </a:ln>
          <a:effectLst/>
        </p:spPr>
        <p:txBody>
          <a:bodyPr>
            <a:noAutofit/>
          </a:bodyPr>
          <a:lstStyle/>
          <a:p>
            <a:r>
              <a:rPr lang="en-US" b="1" dirty="0">
                <a:solidFill>
                  <a:schemeClr val="tx1"/>
                </a:solidFill>
                <a:effectLst>
                  <a:outerShdw blurRad="50800" dist="38100" dir="2700000" algn="tl" rotWithShape="0">
                    <a:schemeClr val="tx1">
                      <a:alpha val="40000"/>
                    </a:schemeClr>
                  </a:outerShdw>
                </a:effectLst>
              </a:rPr>
              <a:t>Agile </a:t>
            </a:r>
            <a:r>
              <a:rPr lang="en-US" b="1" dirty="0" smtClean="0">
                <a:solidFill>
                  <a:schemeClr val="tx1"/>
                </a:solidFill>
                <a:effectLst>
                  <a:outerShdw blurRad="50800" dist="38100" dir="2700000" algn="tl" rotWithShape="0">
                    <a:schemeClr val="tx1">
                      <a:alpha val="40000"/>
                    </a:schemeClr>
                  </a:outerShdw>
                </a:effectLst>
              </a:rPr>
              <a:t/>
            </a:r>
            <a:br>
              <a:rPr lang="en-US" b="1" dirty="0" smtClean="0">
                <a:solidFill>
                  <a:schemeClr val="tx1"/>
                </a:solidFill>
                <a:effectLst>
                  <a:outerShdw blurRad="50800" dist="38100" dir="2700000" algn="tl" rotWithShape="0">
                    <a:schemeClr val="tx1">
                      <a:alpha val="40000"/>
                    </a:schemeClr>
                  </a:outerShdw>
                </a:effectLst>
              </a:rPr>
            </a:br>
            <a:r>
              <a:rPr lang="en-US" b="1" dirty="0" smtClean="0">
                <a:solidFill>
                  <a:schemeClr val="tx1"/>
                </a:solidFill>
                <a:effectLst>
                  <a:outerShdw blurRad="50800" dist="38100" dir="2700000" algn="tl" rotWithShape="0">
                    <a:schemeClr val="tx1">
                      <a:alpha val="40000"/>
                    </a:schemeClr>
                  </a:outerShdw>
                </a:effectLst>
              </a:rPr>
              <a:t>Requirements </a:t>
            </a:r>
            <a:br>
              <a:rPr lang="en-US" b="1" dirty="0" smtClean="0">
                <a:solidFill>
                  <a:schemeClr val="tx1"/>
                </a:solidFill>
                <a:effectLst>
                  <a:outerShdw blurRad="50800" dist="38100" dir="2700000" algn="tl" rotWithShape="0">
                    <a:schemeClr val="tx1">
                      <a:alpha val="40000"/>
                    </a:schemeClr>
                  </a:outerShdw>
                </a:effectLst>
              </a:rPr>
            </a:br>
            <a:r>
              <a:rPr lang="en-US" b="1" dirty="0">
                <a:solidFill>
                  <a:schemeClr val="tx1"/>
                </a:solidFill>
                <a:effectLst>
                  <a:outerShdw blurRad="50800" dist="38100" dir="2700000" algn="tl" rotWithShape="0">
                    <a:schemeClr val="tx1">
                      <a:alpha val="40000"/>
                    </a:schemeClr>
                  </a:outerShdw>
                </a:effectLst>
              </a:rPr>
              <a:t>Techniques: </a:t>
            </a:r>
            <a:r>
              <a:rPr lang="en-US" sz="3200" b="1" dirty="0" smtClean="0">
                <a:effectLst>
                  <a:outerShdw blurRad="50800" dist="38100" dir="2700000" algn="tl" rotWithShape="0">
                    <a:schemeClr val="tx1">
                      <a:alpha val="40000"/>
                    </a:schemeClr>
                  </a:outerShdw>
                </a:effectLst>
              </a:rPr>
              <a:t/>
            </a:r>
            <a:br>
              <a:rPr lang="en-US" sz="3200" b="1" dirty="0" smtClean="0">
                <a:effectLst>
                  <a:outerShdw blurRad="50800" dist="38100" dir="2700000" algn="tl" rotWithShape="0">
                    <a:schemeClr val="tx1">
                      <a:alpha val="40000"/>
                    </a:schemeClr>
                  </a:outerShdw>
                </a:effectLst>
              </a:rPr>
            </a:br>
            <a:r>
              <a:rPr lang="en-US" b="1" dirty="0" smtClean="0">
                <a:effectLst>
                  <a:outerShdw blurRad="50800" dist="38100" dir="2700000" algn="tl" rotWithShape="0">
                    <a:schemeClr val="tx1">
                      <a:alpha val="40000"/>
                    </a:schemeClr>
                  </a:outerShdw>
                </a:effectLst>
              </a:rPr>
              <a:t>Delivering </a:t>
            </a:r>
            <a:r>
              <a:rPr lang="en-US" b="1" dirty="0">
                <a:effectLst>
                  <a:outerShdw blurRad="50800" dist="38100" dir="2700000" algn="tl" rotWithShape="0">
                    <a:schemeClr val="tx1">
                      <a:alpha val="40000"/>
                    </a:schemeClr>
                  </a:outerShdw>
                </a:effectLst>
              </a:rPr>
              <a:t>Value Sooner</a:t>
            </a:r>
            <a:endParaRPr lang="en-US" sz="3200" dirty="0">
              <a:effectLst>
                <a:outerShdw blurRad="50800" dist="38100" dir="2700000" algn="tl" rotWithShape="0">
                  <a:schemeClr val="tx1">
                    <a:alpha val="40000"/>
                  </a:schemeClr>
                </a:outerShdw>
              </a:effectLst>
            </a:endParaRPr>
          </a:p>
        </p:txBody>
      </p:sp>
    </p:spTree>
    <p:extLst>
      <p:ext uri="{BB962C8B-B14F-4D97-AF65-F5344CB8AC3E}">
        <p14:creationId xmlns:p14="http://schemas.microsoft.com/office/powerpoint/2010/main" val="1270522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title"/>
          </p:nvPr>
        </p:nvSpPr>
        <p:spPr/>
        <p:txBody>
          <a:bodyPr>
            <a:normAutofit fontScale="90000"/>
          </a:bodyPr>
          <a:lstStyle/>
          <a:p>
            <a:pPr eaLnBrk="1" hangingPunct="1">
              <a:defRPr/>
            </a:pPr>
            <a:r>
              <a:rPr lang="en-US" dirty="0" smtClean="0"/>
              <a:t>Benefits of User Stories</a:t>
            </a:r>
          </a:p>
        </p:txBody>
      </p:sp>
      <p:sp>
        <p:nvSpPr>
          <p:cNvPr id="236547"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ctr"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User Stories emphasize verbal rather than written communication.</a:t>
            </a:r>
          </a:p>
          <a:p>
            <a:pPr eaLnBrk="1" hangingPunct="1"/>
            <a:r>
              <a:rPr lang="en-US" sz="2000" dirty="0">
                <a:latin typeface="Helvetica Neue" charset="0"/>
                <a:ea typeface="ヒラギノ角ゴ ProN W3" charset="0"/>
                <a:cs typeface="ヒラギノ角ゴ ProN W3" charset="0"/>
              </a:rPr>
              <a:t>User Stories are comprehensible by both customers and developers, encouraging greater levels of customer participation.</a:t>
            </a:r>
          </a:p>
          <a:p>
            <a:pPr eaLnBrk="1" hangingPunct="1"/>
            <a:r>
              <a:rPr lang="en-US" sz="2000" dirty="0">
                <a:latin typeface="Helvetica Neue" charset="0"/>
                <a:ea typeface="ヒラギノ角ゴ ProN W3" charset="0"/>
                <a:cs typeface="ヒラギノ角ゴ ProN W3" charset="0"/>
              </a:rPr>
              <a:t>User Stories are the right size for planning.</a:t>
            </a:r>
          </a:p>
          <a:p>
            <a:pPr eaLnBrk="1" hangingPunct="1"/>
            <a:r>
              <a:rPr lang="en-US" sz="2000" dirty="0">
                <a:latin typeface="Helvetica Neue" charset="0"/>
                <a:ea typeface="ヒラギノ角ゴ ProN W3" charset="0"/>
                <a:cs typeface="ヒラギノ角ゴ ProN W3" charset="0"/>
              </a:rPr>
              <a:t>User Stories are well suited for iterative development.</a:t>
            </a:r>
          </a:p>
          <a:p>
            <a:pPr eaLnBrk="1" hangingPunct="1"/>
            <a:r>
              <a:rPr lang="en-US" sz="2000" dirty="0">
                <a:latin typeface="Helvetica Neue" charset="0"/>
                <a:ea typeface="ヒラギノ角ゴ ProN W3" charset="0"/>
                <a:cs typeface="ヒラギノ角ゴ ProN W3" charset="0"/>
              </a:rPr>
              <a:t>User Stories force requirements validation by stating both WHO will use a feature &amp; WHY it is desired.</a:t>
            </a:r>
          </a:p>
        </p:txBody>
      </p:sp>
    </p:spTree>
    <p:extLst>
      <p:ext uri="{BB962C8B-B14F-4D97-AF65-F5344CB8AC3E}">
        <p14:creationId xmlns:p14="http://schemas.microsoft.com/office/powerpoint/2010/main" val="206911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2"/>
          <p:cNvSpPr>
            <a:spLocks noGrp="1"/>
          </p:cNvSpPr>
          <p:nvPr>
            <p:ph idx="1"/>
          </p:nvPr>
        </p:nvSpPr>
        <p:spPr/>
        <p:txBody>
          <a:bodyPr/>
          <a:lstStyle/>
          <a:p>
            <a:r>
              <a:rPr lang="en-US" sz="2400" dirty="0"/>
              <a:t>User stories are the basis for all work</a:t>
            </a:r>
          </a:p>
          <a:p>
            <a:r>
              <a:rPr lang="en-US" sz="2400" dirty="0" smtClean="0"/>
              <a:t>All development work should be based on user stories, no matter where those developers physically sit</a:t>
            </a:r>
          </a:p>
          <a:p>
            <a:r>
              <a:rPr lang="en-US" sz="2400" dirty="0" smtClean="0"/>
              <a:t>All test plans should be based around user stories, no matter who is doing the testing</a:t>
            </a:r>
          </a:p>
          <a:p>
            <a:r>
              <a:rPr lang="en-US" sz="2400" dirty="0"/>
              <a:t>User stories may be insufficient for documenting the current architecture or functioning of the system</a:t>
            </a:r>
          </a:p>
          <a:p>
            <a:pPr lvl="1"/>
            <a:r>
              <a:rPr lang="en-US" sz="2000" dirty="0"/>
              <a:t>In this case, documentation for this specific purpose may be used</a:t>
            </a:r>
          </a:p>
          <a:p>
            <a:pPr lvl="1"/>
            <a:r>
              <a:rPr lang="en-US" sz="2000" dirty="0"/>
              <a:t>This documentation should not be used as the basis for development and testing, only as reference material or for auditing purposes</a:t>
            </a:r>
          </a:p>
        </p:txBody>
      </p:sp>
      <p:sp>
        <p:nvSpPr>
          <p:cNvPr id="2" name="Title 1"/>
          <p:cNvSpPr>
            <a:spLocks noGrp="1"/>
          </p:cNvSpPr>
          <p:nvPr>
            <p:ph type="title"/>
          </p:nvPr>
        </p:nvSpPr>
        <p:spPr/>
        <p:txBody>
          <a:bodyPr>
            <a:normAutofit fontScale="90000"/>
          </a:bodyPr>
          <a:lstStyle/>
          <a:p>
            <a:r>
              <a:rPr lang="en-US" dirty="0" smtClean="0"/>
              <a:t>What Are User Stories Used For?</a:t>
            </a:r>
            <a:endParaRPr lang="en-US" dirty="0"/>
          </a:p>
        </p:txBody>
      </p:sp>
    </p:spTree>
    <p:extLst>
      <p:ext uri="{BB962C8B-B14F-4D97-AF65-F5344CB8AC3E}">
        <p14:creationId xmlns:p14="http://schemas.microsoft.com/office/powerpoint/2010/main" val="10525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8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98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Acceptance Criteria</a:t>
            </a:r>
            <a:endParaRPr lang="en-US" dirty="0"/>
          </a:p>
        </p:txBody>
      </p:sp>
      <p:pic>
        <p:nvPicPr>
          <p:cNvPr id="5122" name="Picture 2" descr="http://manifesto.co.uk/wp-content/uploads/2014/08/user-stories-with-acceptance-criter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060" y="1335971"/>
            <a:ext cx="4212502" cy="30149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42789" y="4383854"/>
            <a:ext cx="3038804" cy="284693"/>
          </a:xfrm>
          <a:prstGeom prst="rect">
            <a:avLst/>
          </a:prstGeom>
          <a:noFill/>
        </p:spPr>
        <p:txBody>
          <a:bodyPr wrap="square" lIns="68580" tIns="34290" rIns="68580" bIns="34290" rtlCol="0">
            <a:spAutoFit/>
          </a:bodyPr>
          <a:lstStyle/>
          <a:p>
            <a:r>
              <a:rPr lang="en-US" sz="1400" dirty="0" smtClean="0"/>
              <a:t>- manifesto.uk</a:t>
            </a:r>
            <a:endParaRPr lang="en-US" sz="1400" dirty="0"/>
          </a:p>
        </p:txBody>
      </p:sp>
      <p:sp>
        <p:nvSpPr>
          <p:cNvPr id="3" name="TextBox 2"/>
          <p:cNvSpPr txBox="1"/>
          <p:nvPr/>
        </p:nvSpPr>
        <p:spPr>
          <a:xfrm>
            <a:off x="426720" y="1195802"/>
            <a:ext cx="4032340" cy="3257302"/>
          </a:xfrm>
          <a:prstGeom prst="rect">
            <a:avLst/>
          </a:prstGeom>
          <a:noFill/>
        </p:spPr>
        <p:txBody>
          <a:bodyPr wrap="square" lIns="68580" tIns="34290" rIns="68580" bIns="34290" rtlCol="0">
            <a:spAutoFit/>
          </a:bodyPr>
          <a:lstStyle/>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000" b="1" dirty="0">
                <a:solidFill>
                  <a:schemeClr val="tx1">
                    <a:lumMod val="75000"/>
                    <a:lumOff val="25000"/>
                  </a:schemeClr>
                </a:solidFill>
              </a:rPr>
              <a:t>Acceptance Criteria as “Conditions that a software product must satisfy to be accepted by a user, customer or other stakeholder.”</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000" dirty="0">
                <a:solidFill>
                  <a:schemeClr val="tx1">
                    <a:lumMod val="75000"/>
                    <a:lumOff val="25000"/>
                  </a:schemeClr>
                </a:solidFill>
              </a:rPr>
              <a:t>Acceptance Criteria are a set of statements, each with a clear pass/fail result, that specify both functional (e.g., minimal marketable functionality) and non-functional (e.g., minimal quality) requirements</a:t>
            </a:r>
          </a:p>
        </p:txBody>
      </p:sp>
      <p:sp>
        <p:nvSpPr>
          <p:cNvPr id="5" name="Rectangle 4"/>
          <p:cNvSpPr/>
          <p:nvPr/>
        </p:nvSpPr>
        <p:spPr>
          <a:xfrm>
            <a:off x="3433053" y="4534555"/>
            <a:ext cx="1167051" cy="253916"/>
          </a:xfrm>
          <a:prstGeom prst="rect">
            <a:avLst/>
          </a:prstGeom>
        </p:spPr>
        <p:txBody>
          <a:bodyPr wrap="none" lIns="68580" tIns="34290" rIns="68580" bIns="34290">
            <a:spAutoFit/>
          </a:bodyPr>
          <a:lstStyle/>
          <a:p>
            <a:r>
              <a:rPr lang="en-US" sz="1200" dirty="0" smtClean="0"/>
              <a:t>- seguetech.com</a:t>
            </a:r>
            <a:endParaRPr lang="en-US" sz="1200" dirty="0"/>
          </a:p>
        </p:txBody>
      </p:sp>
    </p:spTree>
    <p:extLst>
      <p:ext uri="{BB962C8B-B14F-4D97-AF65-F5344CB8AC3E}">
        <p14:creationId xmlns:p14="http://schemas.microsoft.com/office/powerpoint/2010/main" val="2843465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p:txBody>
          <a:bodyPr>
            <a:normAutofit fontScale="90000"/>
          </a:bodyPr>
          <a:lstStyle/>
          <a:p>
            <a:pPr eaLnBrk="1" hangingPunct="1">
              <a:defRPr/>
            </a:pPr>
            <a:r>
              <a:rPr lang="en-US" smtClean="0"/>
              <a:t>The 3 C</a:t>
            </a:r>
            <a:r>
              <a:rPr lang="ja-JP" altLang="en-US" smtClean="0">
                <a:latin typeface="Arial"/>
              </a:rPr>
              <a:t>’</a:t>
            </a:r>
            <a:r>
              <a:rPr lang="en-US" smtClean="0"/>
              <a:t>s of a User Story</a:t>
            </a:r>
          </a:p>
        </p:txBody>
      </p:sp>
      <p:sp>
        <p:nvSpPr>
          <p:cNvPr id="218115"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218" tIns="24110" rIns="48218" bIns="24110" numCol="1" rtlCol="0" anchor="ctr" anchorCtr="0" compatLnSpc="1">
            <a:prstTxWarp prst="textNoShape">
              <a:avLst/>
            </a:prstTxWarp>
            <a:noAutofit/>
          </a:bodyPr>
          <a:lstStyle/>
          <a:p>
            <a:pPr marL="512323" indent="-398474">
              <a:buSzPct val="99000"/>
              <a:buFont typeface="Helvetica Neue" charset="0"/>
              <a:buAutoNum type="arabicPeriod"/>
            </a:pPr>
            <a:r>
              <a:rPr lang="en-US" sz="2000" b="1" dirty="0">
                <a:solidFill>
                  <a:schemeClr val="accent2"/>
                </a:solidFill>
                <a:latin typeface="Helvetica Neue" charset="0"/>
                <a:ea typeface="ヒラギノ角ゴ ProN W3" charset="0"/>
                <a:cs typeface="ヒラギノ角ゴ ProN W3" charset="0"/>
              </a:rPr>
              <a:t>The Card</a:t>
            </a:r>
            <a:r>
              <a:rPr lang="en-US" sz="2000" dirty="0">
                <a:solidFill>
                  <a:schemeClr val="accent2"/>
                </a:solidFill>
                <a:latin typeface="Helvetica Neue" charset="0"/>
                <a:ea typeface="ヒラギノ角ゴ ProN W3" charset="0"/>
                <a:cs typeface="ヒラギノ角ゴ ProN W3" charset="0"/>
              </a:rPr>
              <a:t> </a:t>
            </a:r>
            <a:r>
              <a:rPr lang="en-US" sz="2000" dirty="0">
                <a:latin typeface="Helvetica Neue" charset="0"/>
                <a:ea typeface="ヒラギノ角ゴ ProN W3" charset="0"/>
                <a:cs typeface="ヒラギノ角ゴ ProN W3" charset="0"/>
              </a:rPr>
              <a:t>- A 3x5 index card forces brevity. Only capture the topic of the item, a high level description of the desired system behavior, and why it is important</a:t>
            </a:r>
            <a:r>
              <a:rPr lang="en-US" sz="2000" dirty="0" smtClean="0">
                <a:latin typeface="Helvetica Neue" charset="0"/>
                <a:ea typeface="ヒラギノ角ゴ ProN W3" charset="0"/>
                <a:cs typeface="ヒラギノ角ゴ ProN W3" charset="0"/>
              </a:rPr>
              <a:t>.</a:t>
            </a:r>
            <a:endParaRPr lang="en-US" sz="2000" dirty="0">
              <a:latin typeface="Helvetica Neue" charset="0"/>
              <a:ea typeface="ヒラギノ角ゴ ProN W3" charset="0"/>
              <a:cs typeface="ヒラギノ角ゴ ProN W3" charset="0"/>
            </a:endParaRPr>
          </a:p>
          <a:p>
            <a:pPr marL="512323" indent="-398474">
              <a:buSzPct val="99000"/>
              <a:buFont typeface="Helvetica Neue" charset="0"/>
              <a:buAutoNum type="arabicPeriod"/>
            </a:pPr>
            <a:r>
              <a:rPr lang="en-US" sz="2000" b="1" dirty="0">
                <a:solidFill>
                  <a:schemeClr val="accent2"/>
                </a:solidFill>
                <a:latin typeface="Helvetica Neue" charset="0"/>
                <a:ea typeface="ヒラギノ角ゴ ProN W3" charset="0"/>
                <a:cs typeface="ヒラギノ角ゴ ProN W3" charset="0"/>
              </a:rPr>
              <a:t>The Conversation </a:t>
            </a:r>
            <a:r>
              <a:rPr lang="en-US" sz="2000" dirty="0">
                <a:latin typeface="Helvetica Neue" charset="0"/>
                <a:ea typeface="ヒラギノ角ゴ ProN W3" charset="0"/>
                <a:cs typeface="ヒラギノ角ゴ ProN W3" charset="0"/>
              </a:rPr>
              <a:t>- A User Story it not enough. Consider it a placeholder for conversation. Detailed requirements are only discovered once the story has been targeted for a sprint. </a:t>
            </a:r>
          </a:p>
          <a:p>
            <a:pPr marL="512323" indent="-398474">
              <a:buSzPct val="99000"/>
              <a:buFont typeface="Helvetica Neue" charset="0"/>
              <a:buAutoNum type="arabicPeriod"/>
            </a:pPr>
            <a:r>
              <a:rPr lang="en-US" sz="2000" b="1" dirty="0">
                <a:solidFill>
                  <a:schemeClr val="accent2"/>
                </a:solidFill>
                <a:latin typeface="Helvetica Neue" charset="0"/>
                <a:ea typeface="ヒラギノ角ゴ ProN W3" charset="0"/>
                <a:cs typeface="ヒラギノ角ゴ ProN W3" charset="0"/>
              </a:rPr>
              <a:t>The Confirmation</a:t>
            </a:r>
            <a:r>
              <a:rPr lang="en-US" sz="2000" dirty="0">
                <a:solidFill>
                  <a:schemeClr val="accent2"/>
                </a:solidFill>
                <a:latin typeface="Helvetica Neue" charset="0"/>
                <a:ea typeface="ヒラギノ角ゴ ProN W3" charset="0"/>
                <a:cs typeface="ヒラギノ角ゴ ProN W3" charset="0"/>
              </a:rPr>
              <a:t> </a:t>
            </a:r>
            <a:r>
              <a:rPr lang="en-US" sz="2000" dirty="0">
                <a:latin typeface="Helvetica Neue" charset="0"/>
                <a:ea typeface="ヒラギノ角ゴ ProN W3" charset="0"/>
                <a:cs typeface="ヒラギノ角ゴ ProN W3" charset="0"/>
              </a:rPr>
              <a:t>- On the back of the card capture Acceptance Criteria. They outline specifications from the Product Owner and will allow the team build functionality for acceptance. </a:t>
            </a:r>
          </a:p>
        </p:txBody>
      </p:sp>
    </p:spTree>
    <p:extLst>
      <p:ext uri="{BB962C8B-B14F-4D97-AF65-F5344CB8AC3E}">
        <p14:creationId xmlns:p14="http://schemas.microsoft.com/office/powerpoint/2010/main" val="278996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title"/>
          </p:nvPr>
        </p:nvSpPr>
        <p:spPr/>
        <p:txBody>
          <a:bodyPr>
            <a:normAutofit fontScale="90000"/>
          </a:bodyPr>
          <a:lstStyle/>
          <a:p>
            <a:pPr eaLnBrk="1" hangingPunct="1">
              <a:defRPr/>
            </a:pPr>
            <a:r>
              <a:rPr lang="en-US" smtClean="0"/>
              <a:t>Where User Stories Fit In</a:t>
            </a:r>
          </a:p>
        </p:txBody>
      </p:sp>
      <p:pic>
        <p:nvPicPr>
          <p:cNvPr id="230403" name="Picture 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90600" y="1200151"/>
            <a:ext cx="4492229"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4" name="Rectangle 5"/>
          <p:cNvSpPr>
            <a:spLocks/>
          </p:cNvSpPr>
          <p:nvPr/>
        </p:nvSpPr>
        <p:spPr bwMode="auto">
          <a:xfrm>
            <a:off x="5965031" y="1885950"/>
            <a:ext cx="2920008" cy="126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574" bIns="0"/>
          <a:lstStyle/>
          <a:p>
            <a:pPr marL="27905"/>
            <a:r>
              <a:rPr lang="en-US" sz="2100" b="1" u="sng">
                <a:latin typeface="Helvetica Neue" charset="0"/>
                <a:ea typeface="ＭＳ Ｐゴシック" charset="0"/>
                <a:cs typeface="ＭＳ Ｐゴシック" charset="0"/>
                <a:sym typeface="Helvetica Neue" charset="0"/>
              </a:rPr>
              <a:t>Must</a:t>
            </a:r>
            <a:r>
              <a:rPr lang="en-US" sz="2100">
                <a:latin typeface="Helvetica Neue" charset="0"/>
                <a:ea typeface="ＭＳ Ｐゴシック" charset="0"/>
                <a:cs typeface="ＭＳ Ｐゴシック" charset="0"/>
                <a:sym typeface="Helvetica Neue" charset="0"/>
              </a:rPr>
              <a:t> have User Stories written, estimated &amp; prioritized </a:t>
            </a:r>
            <a:r>
              <a:rPr lang="en-US" sz="2100" b="1" u="sng">
                <a:latin typeface="Helvetica Neue" charset="0"/>
                <a:ea typeface="ＭＳ Ｐゴシック" charset="0"/>
                <a:cs typeface="ＭＳ Ｐゴシック" charset="0"/>
                <a:sym typeface="Helvetica Neue" charset="0"/>
              </a:rPr>
              <a:t>prior to </a:t>
            </a:r>
            <a:r>
              <a:rPr lang="en-US" sz="2100">
                <a:latin typeface="Helvetica Neue" charset="0"/>
                <a:ea typeface="ＭＳ Ｐゴシック" charset="0"/>
                <a:cs typeface="ＭＳ Ｐゴシック" charset="0"/>
                <a:sym typeface="Helvetica Neue" charset="0"/>
              </a:rPr>
              <a:t>Release Planning.</a:t>
            </a:r>
          </a:p>
        </p:txBody>
      </p:sp>
      <p:sp>
        <p:nvSpPr>
          <p:cNvPr id="230405" name="AutoShape 6"/>
          <p:cNvSpPr>
            <a:spLocks/>
          </p:cNvSpPr>
          <p:nvPr/>
        </p:nvSpPr>
        <p:spPr bwMode="auto">
          <a:xfrm>
            <a:off x="5482829" y="1942040"/>
            <a:ext cx="428625" cy="227707"/>
          </a:xfrm>
          <a:prstGeom prst="leftArrow">
            <a:avLst>
              <a:gd name="adj1" fmla="val 50000"/>
              <a:gd name="adj2" fmla="val 35294"/>
            </a:avLst>
          </a:prstGeom>
          <a:solidFill>
            <a:schemeClr val="accent1"/>
          </a:solidFill>
          <a:ln>
            <a:noFill/>
          </a:ln>
          <a:extLst>
            <a:ext uri="{91240B29-F687-4F45-9708-019B960494DF}">
              <a14:hiddenLine xmlns:a14="http://schemas.microsoft.com/office/drawing/2010/main" w="12700">
                <a:solidFill>
                  <a:srgbClr val="404040"/>
                </a:solidFill>
                <a:round/>
                <a:headEnd/>
                <a:tailEnd/>
              </a14:hiddenLine>
            </a:ext>
          </a:extLst>
        </p:spPr>
        <p:txBody>
          <a:bodyPr lIns="0" tIns="0" rIns="0" bIns="0"/>
          <a:lstStyle/>
          <a:p>
            <a:endParaRPr lang="en-US"/>
          </a:p>
        </p:txBody>
      </p:sp>
      <p:sp>
        <p:nvSpPr>
          <p:cNvPr id="6" name="TextBox 5"/>
          <p:cNvSpPr txBox="1"/>
          <p:nvPr/>
        </p:nvSpPr>
        <p:spPr>
          <a:xfrm>
            <a:off x="7351366" y="4331385"/>
            <a:ext cx="1511300" cy="253916"/>
          </a:xfrm>
          <a:prstGeom prst="rect">
            <a:avLst/>
          </a:prstGeom>
          <a:noFill/>
        </p:spPr>
        <p:txBody>
          <a:bodyPr wrap="square" lIns="68580" tIns="34290" rIns="68580" bIns="34290" rtlCol="0">
            <a:spAutoFit/>
          </a:bodyPr>
          <a:lstStyle/>
          <a:p>
            <a:r>
              <a:rPr lang="en-US" sz="1200" dirty="0" smtClean="0"/>
              <a:t>- </a:t>
            </a:r>
            <a:r>
              <a:rPr lang="en-US" sz="1200" dirty="0" err="1" smtClean="0"/>
              <a:t>Davisbase</a:t>
            </a:r>
            <a:endParaRPr lang="en-US" sz="1200" dirty="0"/>
          </a:p>
        </p:txBody>
      </p:sp>
    </p:spTree>
    <p:extLst>
      <p:ext uri="{BB962C8B-B14F-4D97-AF65-F5344CB8AC3E}">
        <p14:creationId xmlns:p14="http://schemas.microsoft.com/office/powerpoint/2010/main" val="374711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title"/>
          </p:nvPr>
        </p:nvSpPr>
        <p:spPr/>
        <p:txBody>
          <a:bodyPr>
            <a:normAutofit fontScale="90000"/>
          </a:bodyPr>
          <a:lstStyle/>
          <a:p>
            <a:pPr eaLnBrk="1" hangingPunct="1">
              <a:defRPr/>
            </a:pPr>
            <a:r>
              <a:rPr lang="en-US" smtClean="0"/>
              <a:t>Product Backlog</a:t>
            </a:r>
          </a:p>
        </p:txBody>
      </p:sp>
      <p:sp>
        <p:nvSpPr>
          <p:cNvPr id="207875" name="Rectangle 4"/>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ctr"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A prioritized list of all user stories that may be delivered</a:t>
            </a:r>
          </a:p>
          <a:p>
            <a:pPr eaLnBrk="1" hangingPunct="1"/>
            <a:r>
              <a:rPr lang="en-US" sz="2000" dirty="0">
                <a:latin typeface="Helvetica Neue" charset="0"/>
                <a:ea typeface="ヒラギノ角ゴ ProN W3" charset="0"/>
                <a:cs typeface="ヒラギノ角ゴ ProN W3" charset="0"/>
              </a:rPr>
              <a:t>New items can be added at any time to the Product Backlog</a:t>
            </a:r>
          </a:p>
          <a:p>
            <a:pPr eaLnBrk="1" hangingPunct="1"/>
            <a:r>
              <a:rPr lang="en-US" sz="2000" dirty="0">
                <a:latin typeface="Helvetica Neue" charset="0"/>
                <a:ea typeface="ヒラギノ角ゴ ProN W3" charset="0"/>
                <a:cs typeface="ヒラギノ角ゴ ProN W3" charset="0"/>
              </a:rPr>
              <a:t>Items are defined and prioritized by Product Owner with input from others </a:t>
            </a:r>
          </a:p>
          <a:p>
            <a:pPr eaLnBrk="1" hangingPunct="1"/>
            <a:r>
              <a:rPr lang="en-US" sz="2000" dirty="0">
                <a:latin typeface="Helvetica Neue" charset="0"/>
                <a:ea typeface="ヒラギノ角ゴ ProN W3" charset="0"/>
                <a:cs typeface="ヒラギノ角ゴ ProN W3" charset="0"/>
              </a:rPr>
              <a:t>Team members estimate items in Product Backlog relative to each other using predetermined scale (story points)</a:t>
            </a:r>
          </a:p>
        </p:txBody>
      </p:sp>
    </p:spTree>
    <p:extLst>
      <p:ext uri="{BB962C8B-B14F-4D97-AF65-F5344CB8AC3E}">
        <p14:creationId xmlns:p14="http://schemas.microsoft.com/office/powerpoint/2010/main" val="2525800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I.N.V.E.S.T.ing</a:t>
            </a:r>
            <a:endParaRPr lang="en-US" dirty="0"/>
          </a:p>
        </p:txBody>
      </p:sp>
      <p:pic>
        <p:nvPicPr>
          <p:cNvPr id="3074" name="Picture 2" descr="http://4.bp.blogspot.com/-zPaqT-UT0p4/Ux7SVL6PceI/AAAAAAAAQZA/CHY93mgGKJw/s1600/INVE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48422"/>
            <a:ext cx="3214688" cy="4572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557921" y="3408859"/>
            <a:ext cx="1949450" cy="253916"/>
          </a:xfrm>
          <a:prstGeom prst="rect">
            <a:avLst/>
          </a:prstGeom>
          <a:noFill/>
        </p:spPr>
        <p:txBody>
          <a:bodyPr wrap="square" lIns="68580" tIns="34290" rIns="68580" bIns="34290" rtlCol="0">
            <a:spAutoFit/>
          </a:bodyPr>
          <a:lstStyle/>
          <a:p>
            <a:r>
              <a:rPr lang="en-US" sz="1200" dirty="0" smtClean="0"/>
              <a:t>- Agile Planet</a:t>
            </a:r>
            <a:endParaRPr lang="en-US" sz="1200" dirty="0"/>
          </a:p>
        </p:txBody>
      </p:sp>
      <p:sp>
        <p:nvSpPr>
          <p:cNvPr id="5" name="TextBox 4"/>
          <p:cNvSpPr txBox="1"/>
          <p:nvPr/>
        </p:nvSpPr>
        <p:spPr>
          <a:xfrm>
            <a:off x="822960" y="1578321"/>
            <a:ext cx="3847012" cy="2519664"/>
          </a:xfrm>
          <a:prstGeom prst="rect">
            <a:avLst/>
          </a:prstGeom>
          <a:noFill/>
        </p:spPr>
        <p:txBody>
          <a:bodyPr wrap="square" lIns="68580" tIns="34290" rIns="68580" bIns="34290" rtlCol="0">
            <a:spAutoFit/>
          </a:bodyPr>
          <a:lstStyle/>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Independent</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Negotiable</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Valuable</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Estimable</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Small</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Testable</a:t>
            </a:r>
          </a:p>
        </p:txBody>
      </p:sp>
    </p:spTree>
    <p:extLst>
      <p:ext uri="{BB962C8B-B14F-4D97-AF65-F5344CB8AC3E}">
        <p14:creationId xmlns:p14="http://schemas.microsoft.com/office/powerpoint/2010/main" val="694274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title"/>
          </p:nvPr>
        </p:nvSpPr>
        <p:spPr/>
        <p:txBody>
          <a:bodyPr>
            <a:normAutofit fontScale="90000"/>
          </a:bodyPr>
          <a:lstStyle/>
          <a:p>
            <a:pPr eaLnBrk="1" hangingPunct="1">
              <a:defRPr/>
            </a:pPr>
            <a:r>
              <a:rPr lang="en-US" smtClean="0"/>
              <a:t>Who writes stories?</a:t>
            </a:r>
          </a:p>
        </p:txBody>
      </p:sp>
      <p:sp>
        <p:nvSpPr>
          <p:cNvPr id="234499" name="Rectangle 4"/>
          <p:cNvSpPr>
            <a:spLocks noGrp="1" noChangeArrowheads="1"/>
          </p:cNvSpPr>
          <p:nvPr>
            <p:ph type="body" idx="1"/>
          </p:nvPr>
        </p:nvSpPr>
        <p:spPr bwMode="auto">
          <a:xfrm>
            <a:off x="562570" y="930921"/>
            <a:ext cx="8009930" cy="3783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marL="0" indent="0" eaLnBrk="1" hangingPunct="1">
              <a:buNone/>
            </a:pPr>
            <a:endParaRPr lang="en-US" sz="2800" b="1" dirty="0">
              <a:latin typeface="Helvetica Neue" charset="0"/>
              <a:ea typeface="ヒラギノ角ゴ ProN W6" charset="0"/>
              <a:cs typeface="ヒラギノ角ゴ ProN W6" charset="0"/>
            </a:endParaRPr>
          </a:p>
          <a:p>
            <a:pPr marL="0" indent="0" eaLnBrk="1" hangingPunct="1">
              <a:buNone/>
            </a:pPr>
            <a:r>
              <a:rPr lang="en-US" sz="2800" b="1" dirty="0">
                <a:latin typeface="Helvetica Neue" charset="0"/>
                <a:ea typeface="ヒラギノ角ゴ ProN W3" charset="0"/>
                <a:cs typeface="ヒラギノ角ゴ ProN W3" charset="0"/>
              </a:rPr>
              <a:t>Everyone.</a:t>
            </a:r>
            <a:endParaRPr lang="en-US" sz="2800" b="1" dirty="0">
              <a:latin typeface="Helvetica Neue" charset="0"/>
              <a:ea typeface="ヒラギノ角ゴ ProN W6" charset="0"/>
              <a:cs typeface="ヒラギノ角ゴ ProN W6" charset="0"/>
            </a:endParaRPr>
          </a:p>
          <a:p>
            <a:pPr eaLnBrk="1" hangingPunct="1"/>
            <a:r>
              <a:rPr lang="en-US" sz="1600" dirty="0">
                <a:latin typeface="Helvetica Neue" charset="0"/>
                <a:ea typeface="ヒラギノ角ゴ ProN W3" charset="0"/>
                <a:cs typeface="ヒラギノ角ゴ ProN W3" charset="0"/>
              </a:rPr>
              <a:t>Driven from Product Owner</a:t>
            </a:r>
          </a:p>
          <a:p>
            <a:pPr eaLnBrk="1" hangingPunct="1"/>
            <a:r>
              <a:rPr lang="en-US" sz="1600" dirty="0">
                <a:latin typeface="Helvetica Neue" charset="0"/>
                <a:ea typeface="ヒラギノ角ゴ ProN W3" charset="0"/>
                <a:cs typeface="ヒラギノ角ゴ ProN W3" charset="0"/>
              </a:rPr>
              <a:t>Assisted by the Team</a:t>
            </a:r>
          </a:p>
          <a:p>
            <a:pPr eaLnBrk="1" hangingPunct="1"/>
            <a:r>
              <a:rPr lang="en-US" sz="1600" dirty="0">
                <a:latin typeface="Helvetica Neue" charset="0"/>
                <a:ea typeface="ヒラギノ角ゴ ProN W3" charset="0"/>
                <a:cs typeface="ヒラギノ角ゴ ProN W3" charset="0"/>
              </a:rPr>
              <a:t>Requires Collaboration</a:t>
            </a:r>
          </a:p>
          <a:p>
            <a:pPr marL="0" indent="0" eaLnBrk="1" hangingPunct="1">
              <a:buNone/>
            </a:pPr>
            <a:r>
              <a:rPr lang="en-US" sz="1600" dirty="0">
                <a:latin typeface="Helvetica Neue" charset="0"/>
                <a:ea typeface="ヒラギノ角ゴ ProN W3" charset="0"/>
                <a:cs typeface="ヒラギノ角ゴ ProN W3" charset="0"/>
              </a:rPr>
              <a:t/>
            </a:r>
            <a:br>
              <a:rPr lang="en-US" sz="1600" dirty="0">
                <a:latin typeface="Helvetica Neue" charset="0"/>
                <a:ea typeface="ヒラギノ角ゴ ProN W3" charset="0"/>
                <a:cs typeface="ヒラギノ角ゴ ProN W3" charset="0"/>
              </a:rPr>
            </a:br>
            <a:r>
              <a:rPr lang="en-US" sz="1600" b="1" dirty="0" smtClean="0">
                <a:latin typeface="Helvetica Neue" charset="0"/>
                <a:ea typeface="ヒラギノ角ゴ ProN W3" charset="0"/>
                <a:cs typeface="ヒラギノ角ゴ ProN W3" charset="0"/>
              </a:rPr>
              <a:t>Together </a:t>
            </a:r>
            <a:r>
              <a:rPr lang="en-US" sz="1600" b="1" dirty="0">
                <a:latin typeface="Helvetica Neue" charset="0"/>
                <a:ea typeface="ヒラギノ角ゴ ProN W3" charset="0"/>
                <a:cs typeface="ヒラギノ角ゴ ProN W3" charset="0"/>
              </a:rPr>
              <a:t>as a team you can be successful.</a:t>
            </a:r>
            <a:endParaRPr lang="en-US" sz="1600" b="1" dirty="0">
              <a:latin typeface="Helvetica Neue" charset="0"/>
              <a:ea typeface="ヒラギノ角ゴ ProN W6" charset="0"/>
              <a:cs typeface="ヒラギノ角ゴ ProN W6" charset="0"/>
            </a:endParaRPr>
          </a:p>
        </p:txBody>
      </p:sp>
      <p:pic>
        <p:nvPicPr>
          <p:cNvPr id="78853" name="Picture 5"/>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3531" y="1386334"/>
            <a:ext cx="2930054" cy="2317254"/>
          </a:xfrm>
          <a:prstGeom prst="rect">
            <a:avLst/>
          </a:prstGeom>
          <a:noFill/>
          <a:ln w="12700" cap="flat">
            <a:solidFill>
              <a:srgbClr val="000000"/>
            </a:solidFill>
            <a:prstDash val="solid"/>
            <a:round/>
            <a:headEnd/>
            <a:tailEnd/>
          </a:ln>
          <a:effectLst>
            <a:outerShdw blurRad="76200" dist="508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849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Prioritizing the Backlog</a:t>
            </a:r>
            <a:endParaRPr lang="en-US" dirty="0"/>
          </a:p>
        </p:txBody>
      </p:sp>
      <p:pic>
        <p:nvPicPr>
          <p:cNvPr id="1026" name="Picture 2" descr="https://media.licdn.com/mpr/mpr/shrinknp_800_800/p/3/005/07e/0e1/2768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281" y="847328"/>
            <a:ext cx="2928938" cy="38647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 y="1982833"/>
            <a:ext cx="3847012" cy="1655838"/>
          </a:xfrm>
          <a:prstGeom prst="rect">
            <a:avLst/>
          </a:prstGeom>
          <a:noFill/>
        </p:spPr>
        <p:txBody>
          <a:bodyPr wrap="square" lIns="68580" tIns="34290" rIns="68580" bIns="34290" rtlCol="0">
            <a:spAutoFit/>
          </a:bodyPr>
          <a:lstStyle/>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Financial Criteria</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Decision Matrix</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MoSCoW</a:t>
            </a:r>
          </a:p>
          <a:p>
            <a:pPr marL="171450" indent="-171450">
              <a:lnSpc>
                <a:spcPct val="90000"/>
              </a:lnSpc>
              <a:spcBef>
                <a:spcPts val="900"/>
              </a:spcBef>
              <a:spcAft>
                <a:spcPts val="150"/>
              </a:spcAft>
              <a:buClr>
                <a:schemeClr val="accent1"/>
              </a:buClr>
              <a:buSzPct val="100000"/>
              <a:buFont typeface="Arial" panose="020B0604020202020204" pitchFamily="34" charset="0"/>
              <a:buChar char="•"/>
            </a:pPr>
            <a:r>
              <a:rPr lang="en-US" sz="2100" dirty="0">
                <a:solidFill>
                  <a:schemeClr val="tx1">
                    <a:lumMod val="75000"/>
                    <a:lumOff val="25000"/>
                  </a:schemeClr>
                </a:solidFill>
              </a:rPr>
              <a:t>KANO</a:t>
            </a:r>
          </a:p>
        </p:txBody>
      </p:sp>
    </p:spTree>
    <p:extLst>
      <p:ext uri="{BB962C8B-B14F-4D97-AF65-F5344CB8AC3E}">
        <p14:creationId xmlns:p14="http://schemas.microsoft.com/office/powerpoint/2010/main" val="137316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p:txBody>
          <a:bodyPr>
            <a:normAutofit fontScale="90000"/>
          </a:bodyPr>
          <a:lstStyle/>
          <a:p>
            <a:pPr eaLnBrk="1" hangingPunct="1">
              <a:defRPr/>
            </a:pPr>
            <a:r>
              <a:rPr lang="en-US" smtClean="0"/>
              <a:t>User Roles</a:t>
            </a:r>
          </a:p>
        </p:txBody>
      </p:sp>
      <p:sp>
        <p:nvSpPr>
          <p:cNvPr id="209923" name="Rectangle 4"/>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Why are User Roles important?</a:t>
            </a:r>
          </a:p>
          <a:p>
            <a:pPr eaLnBrk="1" hangingPunct="1"/>
            <a:r>
              <a:rPr lang="en-US" sz="2000" dirty="0">
                <a:latin typeface="Helvetica Neue" charset="0"/>
                <a:ea typeface="ヒラギノ角ゴ ProN W3" charset="0"/>
                <a:cs typeface="ヒラギノ角ゴ ProN W3" charset="0"/>
              </a:rPr>
              <a:t>Unique perspectives change requirements and acceptance criteria</a:t>
            </a:r>
          </a:p>
          <a:p>
            <a:pPr eaLnBrk="1" hangingPunct="1"/>
            <a:r>
              <a:rPr lang="en-US" sz="2000" dirty="0">
                <a:latin typeface="Helvetica Neue" charset="0"/>
                <a:ea typeface="ヒラギノ角ゴ ProN W3" charset="0"/>
                <a:cs typeface="ヒラギノ角ゴ ProN W3" charset="0"/>
              </a:rPr>
              <a:t>Who are your target customers?</a:t>
            </a:r>
          </a:p>
          <a:p>
            <a:pPr lvl="1" eaLnBrk="1" hangingPunct="1">
              <a:buClrTx/>
            </a:pPr>
            <a:r>
              <a:rPr lang="en-US" sz="1800" dirty="0">
                <a:latin typeface="Helvetica Neue" charset="0"/>
                <a:ea typeface="ヒラギノ角ゴ ProN W3" charset="0"/>
                <a:cs typeface="ヒラギノ角ゴ ProN W3" charset="0"/>
              </a:rPr>
              <a:t>What do they use the software for?</a:t>
            </a:r>
          </a:p>
          <a:p>
            <a:pPr lvl="1" eaLnBrk="1" hangingPunct="1">
              <a:buClrTx/>
            </a:pPr>
            <a:r>
              <a:rPr lang="en-US" sz="1800" dirty="0">
                <a:latin typeface="Helvetica Neue" charset="0"/>
                <a:ea typeface="ヒラギノ角ゴ ProN W3" charset="0"/>
                <a:cs typeface="ヒラギノ角ゴ ProN W3" charset="0"/>
              </a:rPr>
              <a:t>How do they use the software?</a:t>
            </a:r>
          </a:p>
          <a:p>
            <a:pPr lvl="1" eaLnBrk="1" hangingPunct="1">
              <a:buClrTx/>
            </a:pPr>
            <a:r>
              <a:rPr lang="en-US" sz="1800" dirty="0">
                <a:latin typeface="Helvetica Neue" charset="0"/>
                <a:ea typeface="ヒラギノ角ゴ ProN W3" charset="0"/>
                <a:cs typeface="ヒラギノ角ゴ ProN W3" charset="0"/>
              </a:rPr>
              <a:t>What are their priorities?</a:t>
            </a:r>
          </a:p>
        </p:txBody>
      </p:sp>
      <p:grpSp>
        <p:nvGrpSpPr>
          <p:cNvPr id="209924" name="Group 9"/>
          <p:cNvGrpSpPr>
            <a:grpSpLocks/>
          </p:cNvGrpSpPr>
          <p:nvPr/>
        </p:nvGrpSpPr>
        <p:grpSpPr bwMode="auto">
          <a:xfrm>
            <a:off x="5053353" y="1910415"/>
            <a:ext cx="3534775" cy="2791066"/>
            <a:chOff x="0" y="0"/>
            <a:chExt cx="2462" cy="2592"/>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8" y="0"/>
              <a:ext cx="888" cy="888"/>
            </a:xfrm>
            <a:prstGeom prst="rect">
              <a:avLst/>
            </a:prstGeom>
            <a:noFill/>
            <a:ln w="12700" cap="flat">
              <a:solidFill>
                <a:srgbClr val="000000"/>
              </a:solidFill>
              <a:prstDash val="solid"/>
              <a:miter lim="800000"/>
              <a:headEnd/>
              <a:tailEnd/>
            </a:ln>
            <a:effectLst>
              <a:outerShdw blurRad="88900" dist="38099" dir="2700000" algn="ctr" rotWithShape="0">
                <a:schemeClr val="bg2">
                  <a:alpha val="59999"/>
                </a:schemeClr>
              </a:outerShdw>
            </a:effectLst>
            <a:extLst>
              <a:ext uri="{909E8E84-426E-40DD-AFC4-6F175D3DCCD1}">
                <a14:hiddenFill xmlns:a14="http://schemas.microsoft.com/office/drawing/2010/main">
                  <a:solidFill>
                    <a:srgbClr val="FFFFFF"/>
                  </a:solidFill>
                </a14:hiddenFill>
              </a:ext>
            </a:extLst>
          </p:spPr>
        </p:pic>
        <p:pic>
          <p:nvPicPr>
            <p:cNvPr id="68614"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02" y="1004"/>
              <a:ext cx="1160" cy="808"/>
            </a:xfrm>
            <a:prstGeom prst="rect">
              <a:avLst/>
            </a:prstGeom>
            <a:noFill/>
            <a:ln w="12700" cap="flat">
              <a:solidFill>
                <a:srgbClr val="000000"/>
              </a:solidFill>
              <a:prstDash val="solid"/>
              <a:miter lim="800000"/>
              <a:headEnd/>
              <a:tailEnd/>
            </a:ln>
            <a:effectLst>
              <a:outerShdw blurRad="88900" dist="38099" dir="2700000" algn="ctr" rotWithShape="0">
                <a:schemeClr val="bg2">
                  <a:alpha val="59999"/>
                </a:schemeClr>
              </a:outerShdw>
            </a:effectLst>
            <a:extLst>
              <a:ext uri="{909E8E84-426E-40DD-AFC4-6F175D3DCCD1}">
                <a14:hiddenFill xmlns:a14="http://schemas.microsoft.com/office/drawing/2010/main">
                  <a:solidFill>
                    <a:srgbClr val="FFFFFF"/>
                  </a:solidFill>
                </a14:hiddenFill>
              </a:ext>
            </a:extLst>
          </p:spPr>
        </p:pic>
        <p:pic>
          <p:nvPicPr>
            <p:cNvPr id="68615"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656"/>
              <a:ext cx="1176" cy="936"/>
            </a:xfrm>
            <a:prstGeom prst="rect">
              <a:avLst/>
            </a:prstGeom>
            <a:noFill/>
            <a:ln w="12700" cap="flat">
              <a:solidFill>
                <a:srgbClr val="000000"/>
              </a:solidFill>
              <a:prstDash val="solid"/>
              <a:miter lim="800000"/>
              <a:headEnd/>
              <a:tailEnd/>
            </a:ln>
            <a:effectLst>
              <a:outerShdw blurRad="88900" dist="38099" dir="2700000" algn="ctr" rotWithShape="0">
                <a:schemeClr val="bg2">
                  <a:alpha val="59999"/>
                </a:schemeClr>
              </a:outerShdw>
            </a:effectLst>
            <a:extLst>
              <a:ext uri="{909E8E84-426E-40DD-AFC4-6F175D3DCCD1}">
                <a14:hiddenFill xmlns:a14="http://schemas.microsoft.com/office/drawing/2010/main">
                  <a:solidFill>
                    <a:srgbClr val="FFFFFF"/>
                  </a:solidFill>
                </a14:hiddenFill>
              </a:ext>
            </a:extLst>
          </p:spPr>
        </p:pic>
        <p:pic>
          <p:nvPicPr>
            <p:cNvPr id="68616"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8" y="987"/>
              <a:ext cx="552" cy="552"/>
            </a:xfrm>
            <a:prstGeom prst="rect">
              <a:avLst/>
            </a:prstGeom>
            <a:noFill/>
            <a:ln w="12700" cap="flat">
              <a:solidFill>
                <a:srgbClr val="000000"/>
              </a:solidFill>
              <a:prstDash val="solid"/>
              <a:miter lim="800000"/>
              <a:headEnd/>
              <a:tailEnd/>
            </a:ln>
            <a:effectLst>
              <a:outerShdw blurRad="88900" dist="38099" dir="2700000" algn="ctr" rotWithShape="0">
                <a:schemeClr val="bg2">
                  <a:alpha val="59999"/>
                </a:scheme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8813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About Me</a:t>
            </a:r>
            <a:endParaRPr lang="en-US" dirty="0"/>
          </a:p>
        </p:txBody>
      </p:sp>
      <p:pic>
        <p:nvPicPr>
          <p:cNvPr id="4" name="Content Placeholder 3"/>
          <p:cNvPicPr>
            <a:picLocks noGrp="1" noChangeAspect="1"/>
          </p:cNvPicPr>
          <p:nvPr>
            <p:ph idx="1"/>
          </p:nvPr>
        </p:nvPicPr>
        <p:blipFill>
          <a:blip r:embed="rId2" cstate="print">
            <a:grayscl/>
            <a:extLst>
              <a:ext uri="{28A0092B-C50C-407E-A947-70E740481C1C}">
                <a14:useLocalDpi xmlns:a14="http://schemas.microsoft.com/office/drawing/2010/main" val="0"/>
              </a:ext>
            </a:extLst>
          </a:blip>
          <a:stretch>
            <a:fillRect/>
          </a:stretch>
        </p:blipFill>
        <p:spPr>
          <a:xfrm>
            <a:off x="7543800" y="986170"/>
            <a:ext cx="1295401" cy="1339271"/>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428371" y="986170"/>
            <a:ext cx="6734429" cy="343027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Font typeface="Arial" panose="020B0604020202020204" pitchFamily="34" charset="0"/>
              <a:buChar char="•"/>
            </a:pPr>
            <a:r>
              <a:rPr lang="en-US" dirty="0" smtClean="0"/>
              <a:t>20+ years </a:t>
            </a:r>
            <a:r>
              <a:rPr lang="en-US" dirty="0"/>
              <a:t>experience working in the software development field various industries. </a:t>
            </a:r>
          </a:p>
          <a:p>
            <a:pPr marL="228600" indent="-228600">
              <a:buFont typeface="Arial" panose="020B0604020202020204" pitchFamily="34" charset="0"/>
              <a:buChar char="•"/>
            </a:pPr>
            <a:r>
              <a:rPr lang="en-US" dirty="0"/>
              <a:t>E</a:t>
            </a:r>
            <a:r>
              <a:rPr lang="en-US" dirty="0" smtClean="0"/>
              <a:t>xperience </a:t>
            </a:r>
            <a:r>
              <a:rPr lang="en-US" dirty="0"/>
              <a:t>spans the entire end-to-end software development lifecycle with </a:t>
            </a:r>
            <a:endParaRPr lang="en-US" dirty="0" smtClean="0"/>
          </a:p>
          <a:p>
            <a:pPr marL="578358" lvl="1" indent="-285750">
              <a:buFont typeface="Wingdings" panose="05000000000000000000" pitchFamily="2" charset="2"/>
              <a:buChar char="§"/>
            </a:pPr>
            <a:r>
              <a:rPr lang="en-US" dirty="0" smtClean="0"/>
              <a:t>Program/Project Management </a:t>
            </a:r>
          </a:p>
          <a:p>
            <a:pPr marL="578358" lvl="1" indent="-285750">
              <a:buFont typeface="Wingdings" panose="05000000000000000000" pitchFamily="2" charset="2"/>
              <a:buChar char="§"/>
            </a:pPr>
            <a:r>
              <a:rPr lang="en-US" dirty="0" smtClean="0"/>
              <a:t>Management Consulting</a:t>
            </a:r>
          </a:p>
          <a:p>
            <a:pPr marL="578358" lvl="1" indent="-285750">
              <a:buFont typeface="Wingdings" panose="05000000000000000000" pitchFamily="2" charset="2"/>
              <a:buChar char="§"/>
            </a:pPr>
            <a:r>
              <a:rPr lang="en-US" dirty="0" smtClean="0"/>
              <a:t>Quality Assurance &amp; Control </a:t>
            </a:r>
          </a:p>
          <a:p>
            <a:pPr marL="578358" lvl="1" indent="-285750">
              <a:buFont typeface="Wingdings" panose="05000000000000000000" pitchFamily="2" charset="2"/>
              <a:buChar char="§"/>
            </a:pPr>
            <a:r>
              <a:rPr lang="en-US" dirty="0" smtClean="0"/>
              <a:t>Release Management</a:t>
            </a:r>
          </a:p>
          <a:p>
            <a:pPr marL="578358" lvl="1" indent="-285750">
              <a:buFont typeface="Wingdings" panose="05000000000000000000" pitchFamily="2" charset="2"/>
              <a:buChar char="§"/>
            </a:pPr>
            <a:r>
              <a:rPr lang="en-US" dirty="0" smtClean="0"/>
              <a:t>Development </a:t>
            </a:r>
          </a:p>
          <a:p>
            <a:pPr marL="578358" lvl="1" indent="-285750">
              <a:buFont typeface="Wingdings" panose="05000000000000000000" pitchFamily="2" charset="2"/>
              <a:buChar char="§"/>
            </a:pPr>
            <a:r>
              <a:rPr lang="en-US" dirty="0" smtClean="0"/>
              <a:t>Technical Support</a:t>
            </a:r>
            <a:endParaRPr lang="en-US" dirty="0"/>
          </a:p>
          <a:p>
            <a:pPr marL="228600" indent="-228600">
              <a:buFont typeface="Arial" panose="020B0604020202020204" pitchFamily="34" charset="0"/>
              <a:buChar char="•"/>
            </a:pPr>
            <a:r>
              <a:rPr lang="en-US" dirty="0" smtClean="0"/>
              <a:t>10+ </a:t>
            </a:r>
            <a:r>
              <a:rPr lang="en-US" dirty="0"/>
              <a:t>years experience as a </a:t>
            </a:r>
            <a:r>
              <a:rPr lang="en-US" dirty="0" smtClean="0"/>
              <a:t>Scrum Master</a:t>
            </a:r>
            <a:r>
              <a:rPr lang="en-US" dirty="0"/>
              <a:t>, Agile Trainer and Agile </a:t>
            </a:r>
            <a:r>
              <a:rPr lang="en-US" dirty="0" smtClean="0"/>
              <a:t>Coach</a:t>
            </a:r>
            <a:endParaRPr lang="en-US" dirty="0"/>
          </a:p>
        </p:txBody>
      </p:sp>
    </p:spTree>
    <p:extLst>
      <p:ext uri="{BB962C8B-B14F-4D97-AF65-F5344CB8AC3E}">
        <p14:creationId xmlns:p14="http://schemas.microsoft.com/office/powerpoint/2010/main" val="410794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Story Mapping</a:t>
            </a:r>
            <a:endParaRPr lang="en-US" dirty="0"/>
          </a:p>
        </p:txBody>
      </p:sp>
      <p:pic>
        <p:nvPicPr>
          <p:cNvPr id="1026" name="Picture 2" descr="http://3.bp.blogspot.com/-KWX3M3EbdzY/VTZr6PNJ1rI/AAAAAAAAAOs/8HTZDtGw1zc/s1600/UserStory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66750"/>
            <a:ext cx="5638800" cy="415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rot="16200000">
            <a:off x="6786623" y="3867283"/>
            <a:ext cx="1638953" cy="276999"/>
          </a:xfrm>
          <a:prstGeom prst="rect">
            <a:avLst/>
          </a:prstGeom>
          <a:noFill/>
        </p:spPr>
        <p:txBody>
          <a:bodyPr wrap="square" rtlCol="0">
            <a:spAutoFit/>
          </a:bodyPr>
          <a:lstStyle/>
          <a:p>
            <a:r>
              <a:rPr lang="en-US" sz="1200" dirty="0" smtClean="0"/>
              <a:t>- winnipegagilist.com</a:t>
            </a:r>
            <a:endParaRPr lang="en-US" sz="1200" dirty="0"/>
          </a:p>
        </p:txBody>
      </p:sp>
    </p:spTree>
    <p:extLst>
      <p:ext uri="{BB962C8B-B14F-4D97-AF65-F5344CB8AC3E}">
        <p14:creationId xmlns:p14="http://schemas.microsoft.com/office/powerpoint/2010/main" val="3219138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38" name="Rectangle 27"/>
          <p:cNvSpPr>
            <a:spLocks/>
          </p:cNvSpPr>
          <p:nvPr/>
        </p:nvSpPr>
        <p:spPr bwMode="auto">
          <a:xfrm>
            <a:off x="3165426" y="2265265"/>
            <a:ext cx="1035558" cy="332045"/>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532" name="Rectangle 34"/>
          <p:cNvSpPr>
            <a:spLocks/>
          </p:cNvSpPr>
          <p:nvPr/>
        </p:nvSpPr>
        <p:spPr bwMode="auto">
          <a:xfrm>
            <a:off x="791916" y="2257472"/>
            <a:ext cx="1035558" cy="330812"/>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526" name="Rectangle 41"/>
          <p:cNvSpPr>
            <a:spLocks/>
          </p:cNvSpPr>
          <p:nvPr/>
        </p:nvSpPr>
        <p:spPr bwMode="auto">
          <a:xfrm>
            <a:off x="1978671" y="2260987"/>
            <a:ext cx="1035558" cy="332975"/>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520" name="Rectangle 48"/>
          <p:cNvSpPr>
            <a:spLocks/>
          </p:cNvSpPr>
          <p:nvPr/>
        </p:nvSpPr>
        <p:spPr bwMode="auto">
          <a:xfrm>
            <a:off x="4352181" y="2266498"/>
            <a:ext cx="1035558" cy="330812"/>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502" name="Rectangle 69"/>
          <p:cNvSpPr>
            <a:spLocks/>
          </p:cNvSpPr>
          <p:nvPr/>
        </p:nvSpPr>
        <p:spPr bwMode="auto">
          <a:xfrm>
            <a:off x="4346216" y="3627885"/>
            <a:ext cx="1027871" cy="338395"/>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496" name="Rectangle 76"/>
          <p:cNvSpPr>
            <a:spLocks/>
          </p:cNvSpPr>
          <p:nvPr/>
        </p:nvSpPr>
        <p:spPr bwMode="auto">
          <a:xfrm>
            <a:off x="3161450" y="3629851"/>
            <a:ext cx="1028700" cy="333514"/>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490" name="Rectangle 83"/>
          <p:cNvSpPr>
            <a:spLocks/>
          </p:cNvSpPr>
          <p:nvPr/>
        </p:nvSpPr>
        <p:spPr bwMode="auto">
          <a:xfrm>
            <a:off x="791916" y="3636380"/>
            <a:ext cx="1028700" cy="333496"/>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478" name="Rectangle 98"/>
          <p:cNvSpPr>
            <a:spLocks/>
          </p:cNvSpPr>
          <p:nvPr/>
        </p:nvSpPr>
        <p:spPr bwMode="auto">
          <a:xfrm>
            <a:off x="1976683" y="3636380"/>
            <a:ext cx="1028700" cy="333496"/>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484" name="Rectangle 90"/>
          <p:cNvSpPr>
            <a:spLocks/>
          </p:cNvSpPr>
          <p:nvPr/>
        </p:nvSpPr>
        <p:spPr bwMode="auto">
          <a:xfrm>
            <a:off x="6725883" y="3620721"/>
            <a:ext cx="1035368" cy="342644"/>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p>
        </p:txBody>
      </p:sp>
      <p:grpSp>
        <p:nvGrpSpPr>
          <p:cNvPr id="232507" name="Group 64"/>
          <p:cNvGrpSpPr>
            <a:grpSpLocks/>
          </p:cNvGrpSpPr>
          <p:nvPr/>
        </p:nvGrpSpPr>
        <p:grpSpPr bwMode="auto">
          <a:xfrm>
            <a:off x="5530153" y="3633165"/>
            <a:ext cx="1037825" cy="342583"/>
            <a:chOff x="0" y="0"/>
            <a:chExt cx="1251" cy="414"/>
          </a:xfrm>
        </p:grpSpPr>
        <p:sp>
          <p:nvSpPr>
            <p:cNvPr id="232508" name="Rectangle 62"/>
            <p:cNvSpPr>
              <a:spLocks/>
            </p:cNvSpPr>
            <p:nvPr/>
          </p:nvSpPr>
          <p:spPr bwMode="auto">
            <a:xfrm>
              <a:off x="0" y="0"/>
              <a:ext cx="1251" cy="414"/>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p>
          </p:txBody>
        </p:sp>
        <p:sp>
          <p:nvSpPr>
            <p:cNvPr id="232509" name="Rectangle 63"/>
            <p:cNvSpPr>
              <a:spLocks/>
            </p:cNvSpPr>
            <p:nvPr/>
          </p:nvSpPr>
          <p:spPr bwMode="auto">
            <a:xfrm>
              <a:off x="0" y="134"/>
              <a:ext cx="124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By Team</a:t>
              </a:r>
            </a:p>
          </p:txBody>
        </p:sp>
      </p:grpSp>
      <p:sp>
        <p:nvSpPr>
          <p:cNvPr id="232514" name="Rectangle 55"/>
          <p:cNvSpPr>
            <a:spLocks/>
          </p:cNvSpPr>
          <p:nvPr/>
        </p:nvSpPr>
        <p:spPr bwMode="auto">
          <a:xfrm>
            <a:off x="6725693" y="2277378"/>
            <a:ext cx="1035558" cy="329590"/>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77830" name="Rectangle 6"/>
          <p:cNvSpPr>
            <a:spLocks noGrp="1" noChangeArrowheads="1"/>
          </p:cNvSpPr>
          <p:nvPr>
            <p:ph type="title"/>
          </p:nvPr>
        </p:nvSpPr>
        <p:spPr/>
        <p:txBody>
          <a:bodyPr>
            <a:normAutofit fontScale="90000"/>
          </a:bodyPr>
          <a:lstStyle/>
          <a:p>
            <a:pPr eaLnBrk="1" hangingPunct="1">
              <a:defRPr/>
            </a:pPr>
            <a:r>
              <a:rPr lang="en-US" dirty="0" smtClean="0"/>
              <a:t>Lifecycle of a Story</a:t>
            </a:r>
          </a:p>
        </p:txBody>
      </p:sp>
      <p:grpSp>
        <p:nvGrpSpPr>
          <p:cNvPr id="232460" name="Group 15"/>
          <p:cNvGrpSpPr>
            <a:grpSpLocks/>
          </p:cNvGrpSpPr>
          <p:nvPr/>
        </p:nvGrpSpPr>
        <p:grpSpPr bwMode="auto">
          <a:xfrm>
            <a:off x="718099" y="2928205"/>
            <a:ext cx="4745939" cy="1358257"/>
            <a:chOff x="0" y="0"/>
            <a:chExt cx="5215" cy="2842"/>
          </a:xfrm>
        </p:grpSpPr>
        <p:sp>
          <p:nvSpPr>
            <p:cNvPr id="232548" name="Rectangle 13"/>
            <p:cNvSpPr>
              <a:spLocks/>
            </p:cNvSpPr>
            <p:nvPr/>
          </p:nvSpPr>
          <p:spPr bwMode="auto">
            <a:xfrm>
              <a:off x="0" y="0"/>
              <a:ext cx="5215" cy="2592"/>
            </a:xfrm>
            <a:prstGeom prst="rect">
              <a:avLst/>
            </a:prstGeom>
            <a:noFill/>
            <a:ln w="12700">
              <a:solidFill>
                <a:schemeClr val="accent2"/>
              </a:solidFill>
              <a:prstDash val="dash"/>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b="1"/>
            </a:p>
          </p:txBody>
        </p:sp>
        <p:sp>
          <p:nvSpPr>
            <p:cNvPr id="232549" name="Rectangle 14"/>
            <p:cNvSpPr>
              <a:spLocks/>
            </p:cNvSpPr>
            <p:nvPr/>
          </p:nvSpPr>
          <p:spPr bwMode="auto">
            <a:xfrm>
              <a:off x="1722" y="2626"/>
              <a:ext cx="1329" cy="216"/>
            </a:xfrm>
            <a:prstGeom prst="rect">
              <a:avLst/>
            </a:prstGeom>
            <a:noFill/>
            <a:ln w="1270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lstStyle/>
            <a:p>
              <a:pPr marL="29300" algn="ctr"/>
              <a:r>
                <a:rPr lang="en-US" sz="1400" b="1" dirty="0">
                  <a:solidFill>
                    <a:srgbClr val="000000"/>
                  </a:solidFill>
                  <a:ea typeface="ＭＳ Ｐゴシック" charset="0"/>
                  <a:cs typeface="ＭＳ Ｐゴシック" charset="0"/>
                  <a:sym typeface="Arial" charset="0"/>
                </a:rPr>
                <a:t>Sprint</a:t>
              </a:r>
            </a:p>
          </p:txBody>
        </p:sp>
      </p:grpSp>
      <p:sp>
        <p:nvSpPr>
          <p:cNvPr id="232546" name="Rectangle 17"/>
          <p:cNvSpPr>
            <a:spLocks/>
          </p:cNvSpPr>
          <p:nvPr/>
        </p:nvSpPr>
        <p:spPr bwMode="auto">
          <a:xfrm>
            <a:off x="5538936" y="2265435"/>
            <a:ext cx="1035558" cy="330200"/>
          </a:xfrm>
          <a:prstGeom prst="rect">
            <a:avLst/>
          </a:prstGeom>
          <a:solidFill>
            <a:schemeClr val="bg1">
              <a:lumMod val="85000"/>
            </a:schemeClr>
          </a:solidFill>
          <a:ln>
            <a:noFill/>
            <a:headEnd/>
            <a:tailEnd/>
          </a:ln>
        </p:spPr>
        <p:style>
          <a:lnRef idx="1">
            <a:schemeClr val="dk1"/>
          </a:lnRef>
          <a:fillRef idx="3">
            <a:schemeClr val="dk1"/>
          </a:fillRef>
          <a:effectRef idx="2">
            <a:schemeClr val="dk1"/>
          </a:effectRef>
          <a:fontRef idx="minor">
            <a:schemeClr val="lt1"/>
          </a:fontRef>
        </p:style>
        <p:txBody>
          <a:bodyPr lIns="0" tIns="0" rIns="0" bIns="0"/>
          <a:lstStyle/>
          <a:p>
            <a:pPr algn="ctr"/>
            <a:endParaRPr lang="en-US" sz="2000" b="1">
              <a:solidFill>
                <a:schemeClr val="lt1"/>
              </a:solidFill>
            </a:endParaRPr>
          </a:p>
        </p:txBody>
      </p:sp>
      <p:sp>
        <p:nvSpPr>
          <p:cNvPr id="232547" name="Rectangle 18"/>
          <p:cNvSpPr>
            <a:spLocks/>
          </p:cNvSpPr>
          <p:nvPr/>
        </p:nvSpPr>
        <p:spPr bwMode="auto">
          <a:xfrm>
            <a:off x="5538936" y="2376051"/>
            <a:ext cx="1028700" cy="10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dirty="0">
                <a:solidFill>
                  <a:srgbClr val="000000"/>
                </a:solidFill>
                <a:ea typeface="ＭＳ Ｐゴシック" charset="0"/>
                <a:cs typeface="ＭＳ Ｐゴシック" charset="0"/>
                <a:sym typeface="Arial" charset="0"/>
              </a:rPr>
              <a:t>By Team w/ PO input</a:t>
            </a:r>
          </a:p>
        </p:txBody>
      </p:sp>
      <p:grpSp>
        <p:nvGrpSpPr>
          <p:cNvPr id="232543" name="Group 22"/>
          <p:cNvGrpSpPr>
            <a:grpSpLocks/>
          </p:cNvGrpSpPr>
          <p:nvPr/>
        </p:nvGrpSpPr>
        <p:grpSpPr bwMode="auto">
          <a:xfrm>
            <a:off x="5538936" y="1704095"/>
            <a:ext cx="1028700" cy="561340"/>
            <a:chOff x="0" y="0"/>
            <a:chExt cx="1232" cy="680"/>
          </a:xfrm>
        </p:grpSpPr>
        <p:sp>
          <p:nvSpPr>
            <p:cNvPr id="232544" name="Rectangle 20"/>
            <p:cNvSpPr>
              <a:spLocks/>
            </p:cNvSpPr>
            <p:nvPr/>
          </p:nvSpPr>
          <p:spPr bwMode="auto">
            <a:xfrm>
              <a:off x="0" y="0"/>
              <a:ext cx="1232"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45" name="Rectangle 21"/>
            <p:cNvSpPr>
              <a:spLocks/>
            </p:cNvSpPr>
            <p:nvPr/>
          </p:nvSpPr>
          <p:spPr bwMode="auto">
            <a:xfrm>
              <a:off x="0" y="216"/>
              <a:ext cx="123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 is planned for a Release</a:t>
              </a:r>
            </a:p>
          </p:txBody>
        </p:sp>
      </p:grpSp>
      <p:grpSp>
        <p:nvGrpSpPr>
          <p:cNvPr id="232536" name="Group 26"/>
          <p:cNvGrpSpPr>
            <a:grpSpLocks/>
          </p:cNvGrpSpPr>
          <p:nvPr/>
        </p:nvGrpSpPr>
        <p:grpSpPr bwMode="auto">
          <a:xfrm>
            <a:off x="3165426" y="1705771"/>
            <a:ext cx="1028700" cy="564476"/>
            <a:chOff x="0" y="0"/>
            <a:chExt cx="1096" cy="680"/>
          </a:xfrm>
        </p:grpSpPr>
        <p:sp>
          <p:nvSpPr>
            <p:cNvPr id="232540" name="Rectangle 24"/>
            <p:cNvSpPr>
              <a:spLocks/>
            </p:cNvSpPr>
            <p:nvPr/>
          </p:nvSpPr>
          <p:spPr bwMode="auto">
            <a:xfrm>
              <a:off x="0" y="0"/>
              <a:ext cx="1096"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41" name="Rectangle 25"/>
            <p:cNvSpPr>
              <a:spLocks/>
            </p:cNvSpPr>
            <p:nvPr/>
          </p:nvSpPr>
          <p:spPr bwMode="auto">
            <a:xfrm>
              <a:off x="0" y="202"/>
              <a:ext cx="109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dirty="0">
                  <a:solidFill>
                    <a:srgbClr val="000000"/>
                  </a:solidFill>
                  <a:ea typeface="ＭＳ Ｐゴシック" charset="0"/>
                  <a:cs typeface="ＭＳ Ｐゴシック" charset="0"/>
                  <a:sym typeface="Arial" charset="0"/>
                </a:rPr>
                <a:t>Story is Prioritized in backlog</a:t>
              </a:r>
            </a:p>
          </p:txBody>
        </p:sp>
      </p:grpSp>
      <p:sp>
        <p:nvSpPr>
          <p:cNvPr id="232539" name="Rectangle 28"/>
          <p:cNvSpPr>
            <a:spLocks/>
          </p:cNvSpPr>
          <p:nvPr/>
        </p:nvSpPr>
        <p:spPr bwMode="auto">
          <a:xfrm>
            <a:off x="3165426" y="2376500"/>
            <a:ext cx="1028700" cy="10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dirty="0">
                <a:solidFill>
                  <a:srgbClr val="000000"/>
                </a:solidFill>
                <a:ea typeface="ＭＳ Ｐゴシック" charset="0"/>
                <a:cs typeface="ＭＳ Ｐゴシック" charset="0"/>
                <a:sym typeface="Arial" charset="0"/>
              </a:rPr>
              <a:t>By PO w/ Team input</a:t>
            </a:r>
          </a:p>
        </p:txBody>
      </p:sp>
      <p:grpSp>
        <p:nvGrpSpPr>
          <p:cNvPr id="232530" name="Group 33"/>
          <p:cNvGrpSpPr>
            <a:grpSpLocks/>
          </p:cNvGrpSpPr>
          <p:nvPr/>
        </p:nvGrpSpPr>
        <p:grpSpPr bwMode="auto">
          <a:xfrm>
            <a:off x="791916" y="1696744"/>
            <a:ext cx="1028700" cy="562382"/>
            <a:chOff x="0" y="0"/>
            <a:chExt cx="1296" cy="680"/>
          </a:xfrm>
        </p:grpSpPr>
        <p:sp>
          <p:nvSpPr>
            <p:cNvPr id="232534" name="Rectangle 31"/>
            <p:cNvSpPr>
              <a:spLocks/>
            </p:cNvSpPr>
            <p:nvPr/>
          </p:nvSpPr>
          <p:spPr bwMode="auto">
            <a:xfrm>
              <a:off x="0" y="0"/>
              <a:ext cx="1296"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35" name="Rectangle 32"/>
            <p:cNvSpPr>
              <a:spLocks/>
            </p:cNvSpPr>
            <p:nvPr/>
          </p:nvSpPr>
          <p:spPr bwMode="auto">
            <a:xfrm>
              <a:off x="0" y="273"/>
              <a:ext cx="12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dirty="0">
                  <a:solidFill>
                    <a:srgbClr val="000000"/>
                  </a:solidFill>
                  <a:ea typeface="ＭＳ Ｐゴシック" charset="0"/>
                  <a:cs typeface="ＭＳ Ｐゴシック" charset="0"/>
                  <a:sym typeface="Arial" charset="0"/>
                </a:rPr>
                <a:t>Story is Written</a:t>
              </a:r>
            </a:p>
          </p:txBody>
        </p:sp>
      </p:grpSp>
      <p:sp>
        <p:nvSpPr>
          <p:cNvPr id="232533" name="Rectangle 35"/>
          <p:cNvSpPr>
            <a:spLocks/>
          </p:cNvSpPr>
          <p:nvPr/>
        </p:nvSpPr>
        <p:spPr bwMode="auto">
          <a:xfrm>
            <a:off x="791916" y="2368294"/>
            <a:ext cx="1028700" cy="10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anyone on team</a:t>
            </a:r>
          </a:p>
        </p:txBody>
      </p:sp>
      <p:grpSp>
        <p:nvGrpSpPr>
          <p:cNvPr id="232524" name="Group 40"/>
          <p:cNvGrpSpPr>
            <a:grpSpLocks/>
          </p:cNvGrpSpPr>
          <p:nvPr/>
        </p:nvGrpSpPr>
        <p:grpSpPr bwMode="auto">
          <a:xfrm>
            <a:off x="1978671" y="1702422"/>
            <a:ext cx="1028700" cy="566057"/>
            <a:chOff x="0" y="0"/>
            <a:chExt cx="1296" cy="680"/>
          </a:xfrm>
        </p:grpSpPr>
        <p:sp>
          <p:nvSpPr>
            <p:cNvPr id="232528" name="Rectangle 38"/>
            <p:cNvSpPr>
              <a:spLocks/>
            </p:cNvSpPr>
            <p:nvPr/>
          </p:nvSpPr>
          <p:spPr bwMode="auto">
            <a:xfrm>
              <a:off x="0" y="0"/>
              <a:ext cx="1296"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29" name="Rectangle 39"/>
            <p:cNvSpPr>
              <a:spLocks/>
            </p:cNvSpPr>
            <p:nvPr/>
          </p:nvSpPr>
          <p:spPr bwMode="auto">
            <a:xfrm>
              <a:off x="0" y="130"/>
              <a:ext cx="1296"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High-level acceptance criteria defined</a:t>
              </a:r>
            </a:p>
          </p:txBody>
        </p:sp>
      </p:grpSp>
      <p:sp>
        <p:nvSpPr>
          <p:cNvPr id="232527" name="Rectangle 42"/>
          <p:cNvSpPr>
            <a:spLocks/>
          </p:cNvSpPr>
          <p:nvPr/>
        </p:nvSpPr>
        <p:spPr bwMode="auto">
          <a:xfrm>
            <a:off x="1978671" y="2372534"/>
            <a:ext cx="1028700" cy="10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PO, BAs</a:t>
            </a:r>
          </a:p>
        </p:txBody>
      </p:sp>
      <p:grpSp>
        <p:nvGrpSpPr>
          <p:cNvPr id="232518" name="Group 47"/>
          <p:cNvGrpSpPr>
            <a:grpSpLocks/>
          </p:cNvGrpSpPr>
          <p:nvPr/>
        </p:nvGrpSpPr>
        <p:grpSpPr bwMode="auto">
          <a:xfrm>
            <a:off x="4352181" y="1705770"/>
            <a:ext cx="1028700" cy="562382"/>
            <a:chOff x="0" y="0"/>
            <a:chExt cx="1104" cy="680"/>
          </a:xfrm>
        </p:grpSpPr>
        <p:sp>
          <p:nvSpPr>
            <p:cNvPr id="232522" name="Rectangle 45"/>
            <p:cNvSpPr>
              <a:spLocks/>
            </p:cNvSpPr>
            <p:nvPr/>
          </p:nvSpPr>
          <p:spPr bwMode="auto">
            <a:xfrm>
              <a:off x="0" y="0"/>
              <a:ext cx="1104"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23" name="Rectangle 46"/>
            <p:cNvSpPr>
              <a:spLocks/>
            </p:cNvSpPr>
            <p:nvPr/>
          </p:nvSpPr>
          <p:spPr bwMode="auto">
            <a:xfrm>
              <a:off x="0" y="202"/>
              <a:ext cx="11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dirty="0">
                  <a:solidFill>
                    <a:srgbClr val="000000"/>
                  </a:solidFill>
                  <a:ea typeface="ＭＳ Ｐゴシック" charset="0"/>
                  <a:cs typeface="ＭＳ Ｐゴシック" charset="0"/>
                  <a:sym typeface="Arial" charset="0"/>
                </a:rPr>
                <a:t>Story is Estimated</a:t>
              </a:r>
            </a:p>
          </p:txBody>
        </p:sp>
      </p:grpSp>
      <p:sp>
        <p:nvSpPr>
          <p:cNvPr id="232521" name="Rectangle 49"/>
          <p:cNvSpPr>
            <a:spLocks/>
          </p:cNvSpPr>
          <p:nvPr/>
        </p:nvSpPr>
        <p:spPr bwMode="auto">
          <a:xfrm>
            <a:off x="4352181" y="2324391"/>
            <a:ext cx="1028700" cy="21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dirty="0">
                <a:solidFill>
                  <a:srgbClr val="000000"/>
                </a:solidFill>
                <a:ea typeface="ＭＳ Ｐゴシック" charset="0"/>
                <a:cs typeface="ＭＳ Ｐゴシック" charset="0"/>
                <a:sym typeface="Arial" charset="0"/>
              </a:rPr>
              <a:t>By Team</a:t>
            </a:r>
          </a:p>
        </p:txBody>
      </p:sp>
      <p:grpSp>
        <p:nvGrpSpPr>
          <p:cNvPr id="232512" name="Group 54"/>
          <p:cNvGrpSpPr>
            <a:grpSpLocks/>
          </p:cNvGrpSpPr>
          <p:nvPr/>
        </p:nvGrpSpPr>
        <p:grpSpPr bwMode="auto">
          <a:xfrm>
            <a:off x="6725693" y="1715427"/>
            <a:ext cx="1028700" cy="560303"/>
            <a:chOff x="0" y="0"/>
            <a:chExt cx="1096" cy="680"/>
          </a:xfrm>
        </p:grpSpPr>
        <p:sp>
          <p:nvSpPr>
            <p:cNvPr id="232516" name="Rectangle 52"/>
            <p:cNvSpPr>
              <a:spLocks/>
            </p:cNvSpPr>
            <p:nvPr/>
          </p:nvSpPr>
          <p:spPr bwMode="auto">
            <a:xfrm>
              <a:off x="0" y="0"/>
              <a:ext cx="1096"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17" name="Rectangle 53"/>
            <p:cNvSpPr>
              <a:spLocks/>
            </p:cNvSpPr>
            <p:nvPr/>
          </p:nvSpPr>
          <p:spPr bwMode="auto">
            <a:xfrm>
              <a:off x="0" y="202"/>
              <a:ext cx="109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 is targeted for a Sprint</a:t>
              </a:r>
            </a:p>
          </p:txBody>
        </p:sp>
      </p:grpSp>
      <p:sp>
        <p:nvSpPr>
          <p:cNvPr id="232515" name="Rectangle 56"/>
          <p:cNvSpPr>
            <a:spLocks/>
          </p:cNvSpPr>
          <p:nvPr/>
        </p:nvSpPr>
        <p:spPr bwMode="auto">
          <a:xfrm>
            <a:off x="6725693" y="2335055"/>
            <a:ext cx="1028700" cy="2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Team w/ PO input</a:t>
            </a:r>
          </a:p>
        </p:txBody>
      </p:sp>
      <p:grpSp>
        <p:nvGrpSpPr>
          <p:cNvPr id="232506" name="Group 61"/>
          <p:cNvGrpSpPr>
            <a:grpSpLocks/>
          </p:cNvGrpSpPr>
          <p:nvPr/>
        </p:nvGrpSpPr>
        <p:grpSpPr bwMode="auto">
          <a:xfrm>
            <a:off x="5530153" y="3071825"/>
            <a:ext cx="1028700" cy="559689"/>
            <a:chOff x="0" y="0"/>
            <a:chExt cx="1240" cy="678"/>
          </a:xfrm>
        </p:grpSpPr>
        <p:sp>
          <p:nvSpPr>
            <p:cNvPr id="232510" name="Rectangle 59"/>
            <p:cNvSpPr>
              <a:spLocks/>
            </p:cNvSpPr>
            <p:nvPr/>
          </p:nvSpPr>
          <p:spPr bwMode="auto">
            <a:xfrm>
              <a:off x="0" y="0"/>
              <a:ext cx="1240" cy="67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11" name="Rectangle 60"/>
            <p:cNvSpPr>
              <a:spLocks/>
            </p:cNvSpPr>
            <p:nvPr/>
          </p:nvSpPr>
          <p:spPr bwMode="auto">
            <a:xfrm>
              <a:off x="0" y="273"/>
              <a:ext cx="1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 is Reviewed</a:t>
              </a:r>
            </a:p>
          </p:txBody>
        </p:sp>
      </p:grpSp>
      <p:grpSp>
        <p:nvGrpSpPr>
          <p:cNvPr id="232500" name="Group 68"/>
          <p:cNvGrpSpPr>
            <a:grpSpLocks/>
          </p:cNvGrpSpPr>
          <p:nvPr/>
        </p:nvGrpSpPr>
        <p:grpSpPr bwMode="auto">
          <a:xfrm>
            <a:off x="4346216" y="3074740"/>
            <a:ext cx="1028700" cy="553145"/>
            <a:chOff x="0" y="0"/>
            <a:chExt cx="1240" cy="680"/>
          </a:xfrm>
        </p:grpSpPr>
        <p:sp>
          <p:nvSpPr>
            <p:cNvPr id="232504" name="Rectangle 66"/>
            <p:cNvSpPr>
              <a:spLocks/>
            </p:cNvSpPr>
            <p:nvPr/>
          </p:nvSpPr>
          <p:spPr bwMode="auto">
            <a:xfrm>
              <a:off x="0" y="0"/>
              <a:ext cx="1239"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505" name="Rectangle 67"/>
            <p:cNvSpPr>
              <a:spLocks/>
            </p:cNvSpPr>
            <p:nvPr/>
          </p:nvSpPr>
          <p:spPr bwMode="auto">
            <a:xfrm>
              <a:off x="0" y="235"/>
              <a:ext cx="1240"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a:t>
              </a:r>
              <a:r>
                <a:rPr lang="ja-JP" altLang="en-US" sz="900" b="1">
                  <a:solidFill>
                    <a:srgbClr val="000000"/>
                  </a:solidFill>
                  <a:ea typeface="ＭＳ Ｐゴシック" charset="0"/>
                  <a:cs typeface="ＭＳ Ｐゴシック" charset="0"/>
                  <a:sym typeface="Arial" charset="0"/>
                </a:rPr>
                <a:t>’</a:t>
              </a:r>
              <a:r>
                <a:rPr lang="en-US" altLang="ja-JP" sz="900" b="1">
                  <a:solidFill>
                    <a:srgbClr val="000000"/>
                  </a:solidFill>
                  <a:cs typeface="Arial" charset="0"/>
                  <a:sym typeface="Arial" charset="0"/>
                </a:rPr>
                <a:t>s Tasks are defined</a:t>
              </a:r>
              <a:endParaRPr lang="en-US" sz="900" b="1">
                <a:solidFill>
                  <a:srgbClr val="000000"/>
                </a:solidFill>
                <a:cs typeface="Arial" charset="0"/>
                <a:sym typeface="Arial" charset="0"/>
              </a:endParaRPr>
            </a:p>
          </p:txBody>
        </p:sp>
      </p:grpSp>
      <p:sp>
        <p:nvSpPr>
          <p:cNvPr id="232503" name="Rectangle 70"/>
          <p:cNvSpPr>
            <a:spLocks/>
          </p:cNvSpPr>
          <p:nvPr/>
        </p:nvSpPr>
        <p:spPr bwMode="auto">
          <a:xfrm>
            <a:off x="4346216" y="3741768"/>
            <a:ext cx="1027871" cy="108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team</a:t>
            </a:r>
          </a:p>
        </p:txBody>
      </p:sp>
      <p:grpSp>
        <p:nvGrpSpPr>
          <p:cNvPr id="232494" name="Group 75"/>
          <p:cNvGrpSpPr>
            <a:grpSpLocks/>
          </p:cNvGrpSpPr>
          <p:nvPr/>
        </p:nvGrpSpPr>
        <p:grpSpPr bwMode="auto">
          <a:xfrm>
            <a:off x="3161450" y="3071825"/>
            <a:ext cx="1028700" cy="565347"/>
            <a:chOff x="0" y="0"/>
            <a:chExt cx="1239" cy="695"/>
          </a:xfrm>
        </p:grpSpPr>
        <p:sp>
          <p:nvSpPr>
            <p:cNvPr id="232498" name="Rectangle 73"/>
            <p:cNvSpPr>
              <a:spLocks/>
            </p:cNvSpPr>
            <p:nvPr/>
          </p:nvSpPr>
          <p:spPr bwMode="auto">
            <a:xfrm>
              <a:off x="0" y="0"/>
              <a:ext cx="1239" cy="69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499" name="Rectangle 74"/>
            <p:cNvSpPr>
              <a:spLocks/>
            </p:cNvSpPr>
            <p:nvPr/>
          </p:nvSpPr>
          <p:spPr bwMode="auto">
            <a:xfrm>
              <a:off x="0" y="133"/>
              <a:ext cx="1239"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a:t>
              </a:r>
              <a:r>
                <a:rPr lang="ja-JP" altLang="en-US" sz="900" b="1">
                  <a:solidFill>
                    <a:srgbClr val="000000"/>
                  </a:solidFill>
                  <a:ea typeface="ＭＳ Ｐゴシック" charset="0"/>
                  <a:cs typeface="ＭＳ Ｐゴシック" charset="0"/>
                  <a:sym typeface="Arial" charset="0"/>
                </a:rPr>
                <a:t>’</a:t>
              </a:r>
              <a:r>
                <a:rPr lang="en-US" altLang="ja-JP" sz="900" b="1">
                  <a:solidFill>
                    <a:srgbClr val="000000"/>
                  </a:solidFill>
                  <a:cs typeface="Arial" charset="0"/>
                  <a:sym typeface="Arial" charset="0"/>
                </a:rPr>
                <a:t>s tasks are completed</a:t>
              </a:r>
              <a:endParaRPr lang="en-US" sz="900" b="1">
                <a:solidFill>
                  <a:srgbClr val="000000"/>
                </a:solidFill>
                <a:cs typeface="Arial" charset="0"/>
                <a:sym typeface="Arial" charset="0"/>
              </a:endParaRPr>
            </a:p>
          </p:txBody>
        </p:sp>
      </p:grpSp>
      <p:sp>
        <p:nvSpPr>
          <p:cNvPr id="232497" name="Rectangle 77"/>
          <p:cNvSpPr>
            <a:spLocks/>
          </p:cNvSpPr>
          <p:nvPr/>
        </p:nvSpPr>
        <p:spPr bwMode="auto">
          <a:xfrm>
            <a:off x="3161450" y="3741565"/>
            <a:ext cx="1028700" cy="10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team</a:t>
            </a:r>
          </a:p>
        </p:txBody>
      </p:sp>
      <p:grpSp>
        <p:nvGrpSpPr>
          <p:cNvPr id="232488" name="Group 82"/>
          <p:cNvGrpSpPr>
            <a:grpSpLocks/>
          </p:cNvGrpSpPr>
          <p:nvPr/>
        </p:nvGrpSpPr>
        <p:grpSpPr bwMode="auto">
          <a:xfrm>
            <a:off x="791916" y="3078336"/>
            <a:ext cx="1028700" cy="565529"/>
            <a:chOff x="0" y="0"/>
            <a:chExt cx="1296" cy="680"/>
          </a:xfrm>
        </p:grpSpPr>
        <p:sp>
          <p:nvSpPr>
            <p:cNvPr id="232492" name="Rectangle 80"/>
            <p:cNvSpPr>
              <a:spLocks/>
            </p:cNvSpPr>
            <p:nvPr/>
          </p:nvSpPr>
          <p:spPr bwMode="auto">
            <a:xfrm>
              <a:off x="0" y="0"/>
              <a:ext cx="1296"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493" name="Rectangle 81"/>
            <p:cNvSpPr>
              <a:spLocks/>
            </p:cNvSpPr>
            <p:nvPr/>
          </p:nvSpPr>
          <p:spPr bwMode="auto">
            <a:xfrm>
              <a:off x="0" y="274"/>
              <a:ext cx="129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 is Accepted</a:t>
              </a:r>
            </a:p>
          </p:txBody>
        </p:sp>
      </p:grpSp>
      <p:sp>
        <p:nvSpPr>
          <p:cNvPr id="232491" name="Rectangle 84"/>
          <p:cNvSpPr>
            <a:spLocks/>
          </p:cNvSpPr>
          <p:nvPr/>
        </p:nvSpPr>
        <p:spPr bwMode="auto">
          <a:xfrm>
            <a:off x="791916" y="3748100"/>
            <a:ext cx="1028700" cy="10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Product Owner</a:t>
            </a:r>
          </a:p>
        </p:txBody>
      </p:sp>
      <p:grpSp>
        <p:nvGrpSpPr>
          <p:cNvPr id="232482" name="Group 89"/>
          <p:cNvGrpSpPr>
            <a:grpSpLocks/>
          </p:cNvGrpSpPr>
          <p:nvPr/>
        </p:nvGrpSpPr>
        <p:grpSpPr bwMode="auto">
          <a:xfrm>
            <a:off x="6725883" y="3062677"/>
            <a:ext cx="1028700" cy="565529"/>
            <a:chOff x="0" y="0"/>
            <a:chExt cx="1080" cy="680"/>
          </a:xfrm>
        </p:grpSpPr>
        <p:sp>
          <p:nvSpPr>
            <p:cNvPr id="232486" name="Rectangle 87"/>
            <p:cNvSpPr>
              <a:spLocks/>
            </p:cNvSpPr>
            <p:nvPr/>
          </p:nvSpPr>
          <p:spPr bwMode="auto">
            <a:xfrm>
              <a:off x="0" y="0"/>
              <a:ext cx="1080"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487" name="Rectangle 88"/>
            <p:cNvSpPr>
              <a:spLocks/>
            </p:cNvSpPr>
            <p:nvPr/>
          </p:nvSpPr>
          <p:spPr bwMode="auto">
            <a:xfrm>
              <a:off x="0" y="273"/>
              <a:ext cx="108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dirty="0">
                  <a:solidFill>
                    <a:srgbClr val="000000"/>
                  </a:solidFill>
                  <a:ea typeface="ＭＳ Ｐゴシック" charset="0"/>
                  <a:cs typeface="ＭＳ Ｐゴシック" charset="0"/>
                  <a:sym typeface="Arial" charset="0"/>
                </a:rPr>
                <a:t>Story is Groomed</a:t>
              </a:r>
            </a:p>
          </p:txBody>
        </p:sp>
      </p:grpSp>
      <p:sp>
        <p:nvSpPr>
          <p:cNvPr id="232485" name="Rectangle 91"/>
          <p:cNvSpPr>
            <a:spLocks/>
          </p:cNvSpPr>
          <p:nvPr/>
        </p:nvSpPr>
        <p:spPr bwMode="auto">
          <a:xfrm>
            <a:off x="6725883" y="3732434"/>
            <a:ext cx="1028700" cy="10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Team &amp; PO</a:t>
            </a:r>
          </a:p>
        </p:txBody>
      </p:sp>
      <p:grpSp>
        <p:nvGrpSpPr>
          <p:cNvPr id="232476" name="Group 97"/>
          <p:cNvGrpSpPr>
            <a:grpSpLocks/>
          </p:cNvGrpSpPr>
          <p:nvPr/>
        </p:nvGrpSpPr>
        <p:grpSpPr bwMode="auto">
          <a:xfrm>
            <a:off x="1976683" y="3078336"/>
            <a:ext cx="1028700" cy="565529"/>
            <a:chOff x="0" y="0"/>
            <a:chExt cx="1232" cy="680"/>
          </a:xfrm>
        </p:grpSpPr>
        <p:sp>
          <p:nvSpPr>
            <p:cNvPr id="232480" name="Rectangle 95"/>
            <p:cNvSpPr>
              <a:spLocks/>
            </p:cNvSpPr>
            <p:nvPr/>
          </p:nvSpPr>
          <p:spPr bwMode="auto">
            <a:xfrm>
              <a:off x="0" y="0"/>
              <a:ext cx="1232" cy="68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0" tIns="0" rIns="0" bIns="0"/>
            <a:lstStyle/>
            <a:p>
              <a:pPr algn="ctr"/>
              <a:endParaRPr lang="en-US" sz="2000" b="1"/>
            </a:p>
          </p:txBody>
        </p:sp>
        <p:sp>
          <p:nvSpPr>
            <p:cNvPr id="232481" name="Rectangle 96"/>
            <p:cNvSpPr>
              <a:spLocks/>
            </p:cNvSpPr>
            <p:nvPr/>
          </p:nvSpPr>
          <p:spPr bwMode="auto">
            <a:xfrm>
              <a:off x="0" y="274"/>
              <a:ext cx="12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9" bIns="0" anchor="ctr"/>
            <a:lstStyle/>
            <a:p>
              <a:pPr marL="29300" algn="ctr"/>
              <a:r>
                <a:rPr lang="en-US" sz="900" b="1">
                  <a:solidFill>
                    <a:srgbClr val="000000"/>
                  </a:solidFill>
                  <a:ea typeface="ＭＳ Ｐゴシック" charset="0"/>
                  <a:cs typeface="ＭＳ Ｐゴシック" charset="0"/>
                  <a:sym typeface="Arial" charset="0"/>
                </a:rPr>
                <a:t>Story is Demo</a:t>
              </a:r>
              <a:r>
                <a:rPr lang="ja-JP" altLang="en-US" sz="900" b="1">
                  <a:solidFill>
                    <a:srgbClr val="000000"/>
                  </a:solidFill>
                  <a:ea typeface="ＭＳ Ｐゴシック" charset="0"/>
                  <a:cs typeface="ＭＳ Ｐゴシック" charset="0"/>
                  <a:sym typeface="Arial" charset="0"/>
                </a:rPr>
                <a:t>’</a:t>
              </a:r>
              <a:r>
                <a:rPr lang="en-US" altLang="ja-JP" sz="900" b="1">
                  <a:solidFill>
                    <a:srgbClr val="000000"/>
                  </a:solidFill>
                  <a:cs typeface="Arial" charset="0"/>
                  <a:sym typeface="Arial" charset="0"/>
                </a:rPr>
                <a:t>d</a:t>
              </a:r>
              <a:endParaRPr lang="en-US" sz="900" b="1">
                <a:solidFill>
                  <a:srgbClr val="000000"/>
                </a:solidFill>
                <a:cs typeface="Arial" charset="0"/>
                <a:sym typeface="Arial" charset="0"/>
              </a:endParaRPr>
            </a:p>
          </p:txBody>
        </p:sp>
      </p:grpSp>
      <p:sp>
        <p:nvSpPr>
          <p:cNvPr id="232479" name="Rectangle 99"/>
          <p:cNvSpPr>
            <a:spLocks/>
          </p:cNvSpPr>
          <p:nvPr/>
        </p:nvSpPr>
        <p:spPr bwMode="auto">
          <a:xfrm>
            <a:off x="1976683" y="3748100"/>
            <a:ext cx="1028700" cy="10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3349" bIns="0" anchor="ctr"/>
          <a:lstStyle/>
          <a:p>
            <a:pPr marL="29300" algn="ctr"/>
            <a:r>
              <a:rPr lang="en-US" sz="900" b="1">
                <a:solidFill>
                  <a:srgbClr val="000000"/>
                </a:solidFill>
                <a:ea typeface="ＭＳ Ｐゴシック" charset="0"/>
                <a:cs typeface="ＭＳ Ｐゴシック" charset="0"/>
                <a:sym typeface="Arial" charset="0"/>
              </a:rPr>
              <a:t>By Team</a:t>
            </a:r>
          </a:p>
        </p:txBody>
      </p:sp>
      <p:sp>
        <p:nvSpPr>
          <p:cNvPr id="101" name="TextBox 100"/>
          <p:cNvSpPr txBox="1"/>
          <p:nvPr/>
        </p:nvSpPr>
        <p:spPr>
          <a:xfrm>
            <a:off x="7351366" y="4331385"/>
            <a:ext cx="1511300" cy="253916"/>
          </a:xfrm>
          <a:prstGeom prst="rect">
            <a:avLst/>
          </a:prstGeom>
          <a:noFill/>
        </p:spPr>
        <p:txBody>
          <a:bodyPr wrap="square" lIns="68580" tIns="34290" rIns="68580" bIns="34290" rtlCol="0">
            <a:spAutoFit/>
          </a:bodyPr>
          <a:lstStyle/>
          <a:p>
            <a:r>
              <a:rPr lang="en-US" sz="1200" dirty="0" smtClean="0"/>
              <a:t>- </a:t>
            </a:r>
            <a:r>
              <a:rPr lang="en-US" sz="1200" dirty="0" err="1" smtClean="0"/>
              <a:t>Davisbase</a:t>
            </a:r>
            <a:endParaRPr lang="en-US" sz="1200" dirty="0"/>
          </a:p>
        </p:txBody>
      </p:sp>
      <p:cxnSp>
        <p:nvCxnSpPr>
          <p:cNvPr id="3" name="Straight Arrow Connector 2"/>
          <p:cNvCxnSpPr>
            <a:stCxn id="232534" idx="3"/>
            <a:endCxn id="232529" idx="1"/>
          </p:cNvCxnSpPr>
          <p:nvPr/>
        </p:nvCxnSpPr>
        <p:spPr>
          <a:xfrm>
            <a:off x="1820616" y="1977935"/>
            <a:ext cx="158055" cy="918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p:cNvCxnSpPr>
            <a:stCxn id="232528" idx="3"/>
            <a:endCxn id="232541" idx="1"/>
          </p:cNvCxnSpPr>
          <p:nvPr/>
        </p:nvCxnSpPr>
        <p:spPr>
          <a:xfrm>
            <a:off x="3007371" y="1985451"/>
            <a:ext cx="158055" cy="42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a:stCxn id="232540" idx="3"/>
            <a:endCxn id="232522" idx="1"/>
          </p:cNvCxnSpPr>
          <p:nvPr/>
        </p:nvCxnSpPr>
        <p:spPr>
          <a:xfrm flipV="1">
            <a:off x="4194126" y="1986961"/>
            <a:ext cx="158055" cy="10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p:cNvCxnSpPr>
            <a:stCxn id="232522" idx="3"/>
            <a:endCxn id="232544" idx="1"/>
          </p:cNvCxnSpPr>
          <p:nvPr/>
        </p:nvCxnSpPr>
        <p:spPr>
          <a:xfrm flipV="1">
            <a:off x="5380881" y="1984765"/>
            <a:ext cx="158055" cy="219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stCxn id="232544" idx="3"/>
            <a:endCxn id="232517" idx="1"/>
          </p:cNvCxnSpPr>
          <p:nvPr/>
        </p:nvCxnSpPr>
        <p:spPr>
          <a:xfrm>
            <a:off x="6567636" y="1984765"/>
            <a:ext cx="158057" cy="1246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p:cNvCxnSpPr>
            <a:stCxn id="232514" idx="2"/>
            <a:endCxn id="232486" idx="0"/>
          </p:cNvCxnSpPr>
          <p:nvPr/>
        </p:nvCxnSpPr>
        <p:spPr>
          <a:xfrm flipH="1">
            <a:off x="7240233" y="2606967"/>
            <a:ext cx="3239" cy="45570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a:stCxn id="232486" idx="1"/>
            <a:endCxn id="232510" idx="3"/>
          </p:cNvCxnSpPr>
          <p:nvPr/>
        </p:nvCxnSpPr>
        <p:spPr>
          <a:xfrm flipH="1">
            <a:off x="6558853" y="3345441"/>
            <a:ext cx="167030" cy="622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8" name="Straight Arrow Connector 17"/>
          <p:cNvCxnSpPr>
            <a:stCxn id="232510" idx="1"/>
            <a:endCxn id="232504" idx="3"/>
          </p:cNvCxnSpPr>
          <p:nvPr/>
        </p:nvCxnSpPr>
        <p:spPr>
          <a:xfrm flipH="1" flipV="1">
            <a:off x="5374087" y="3351313"/>
            <a:ext cx="156066" cy="3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a:stCxn id="232504" idx="1"/>
            <a:endCxn id="232498" idx="3"/>
          </p:cNvCxnSpPr>
          <p:nvPr/>
        </p:nvCxnSpPr>
        <p:spPr>
          <a:xfrm flipH="1">
            <a:off x="4190150" y="3351313"/>
            <a:ext cx="156067" cy="31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232498" idx="1"/>
            <a:endCxn id="232480" idx="3"/>
          </p:cNvCxnSpPr>
          <p:nvPr/>
        </p:nvCxnSpPr>
        <p:spPr>
          <a:xfrm flipH="1">
            <a:off x="3005383" y="3354499"/>
            <a:ext cx="156067" cy="660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a:stCxn id="232480" idx="1"/>
            <a:endCxn id="232492" idx="3"/>
          </p:cNvCxnSpPr>
          <p:nvPr/>
        </p:nvCxnSpPr>
        <p:spPr>
          <a:xfrm flipH="1">
            <a:off x="1820616" y="3361100"/>
            <a:ext cx="15606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799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 Ready</a:t>
            </a:r>
            <a:endParaRPr lang="en-US" dirty="0"/>
          </a:p>
        </p:txBody>
      </p:sp>
      <p:pic>
        <p:nvPicPr>
          <p:cNvPr id="4098" name="Picture 2" descr="http://www.romanpichler.com/wp-content/uploads/2011/10/Ready_d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882" y="1899029"/>
            <a:ext cx="5268119" cy="2025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6575088" y="4124102"/>
            <a:ext cx="1390445" cy="346249"/>
          </a:xfrm>
          <a:prstGeom prst="rect">
            <a:avLst/>
          </a:prstGeom>
        </p:spPr>
        <p:txBody>
          <a:bodyPr wrap="none" lIns="68580" tIns="34290" rIns="68580" bIns="34290">
            <a:spAutoFit/>
          </a:bodyPr>
          <a:lstStyle/>
          <a:p>
            <a:r>
              <a:rPr lang="en-US" dirty="0" smtClean="0"/>
              <a:t>- </a:t>
            </a:r>
            <a:r>
              <a:rPr lang="en-US" sz="1200" dirty="0" smtClean="0"/>
              <a:t>romanpichler.com</a:t>
            </a:r>
            <a:endParaRPr lang="en-US" dirty="0"/>
          </a:p>
        </p:txBody>
      </p:sp>
    </p:spTree>
    <p:extLst>
      <p:ext uri="{BB962C8B-B14F-4D97-AF65-F5344CB8AC3E}">
        <p14:creationId xmlns:p14="http://schemas.microsoft.com/office/powerpoint/2010/main" val="3373432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Typical Ingredients in Definition of </a:t>
            </a:r>
            <a:r>
              <a:rPr lang="en-US" dirty="0" smtClean="0"/>
              <a:t>Ready</a:t>
            </a:r>
            <a:endParaRPr lang="en-US" dirty="0"/>
          </a:p>
        </p:txBody>
      </p:sp>
      <p:sp>
        <p:nvSpPr>
          <p:cNvPr id="3" name="Content Placeholder 2"/>
          <p:cNvSpPr>
            <a:spLocks noGrp="1"/>
          </p:cNvSpPr>
          <p:nvPr>
            <p:ph idx="1"/>
          </p:nvPr>
        </p:nvSpPr>
        <p:spPr>
          <a:xfrm>
            <a:off x="457200" y="685800"/>
            <a:ext cx="8229600" cy="3886200"/>
          </a:xfrm>
        </p:spPr>
        <p:txBody>
          <a:bodyPr anchor="ctr">
            <a:noAutofit/>
          </a:bodyPr>
          <a:lstStyle/>
          <a:p>
            <a:r>
              <a:rPr lang="en-US" sz="1800" dirty="0" smtClean="0"/>
              <a:t>Meets the INVEST criteria</a:t>
            </a:r>
          </a:p>
          <a:p>
            <a:r>
              <a:rPr lang="en-US" sz="1800" dirty="0" smtClean="0"/>
              <a:t>Has acceptance criteria</a:t>
            </a:r>
          </a:p>
          <a:p>
            <a:r>
              <a:rPr lang="en-US" sz="1800" dirty="0" smtClean="0"/>
              <a:t>Very little to no research, or all research</a:t>
            </a:r>
          </a:p>
          <a:p>
            <a:pPr lvl="1"/>
            <a:r>
              <a:rPr lang="en-US" sz="1600" dirty="0" smtClean="0"/>
              <a:t>If a lot of research is required for a story, create a research-only story and time-box it</a:t>
            </a:r>
          </a:p>
          <a:p>
            <a:r>
              <a:rPr lang="en-US" sz="1800" dirty="0" smtClean="0"/>
              <a:t>The story is estimated</a:t>
            </a:r>
          </a:p>
          <a:p>
            <a:r>
              <a:rPr lang="en-US" sz="1800" dirty="0" smtClean="0"/>
              <a:t>UAT is well understood</a:t>
            </a:r>
          </a:p>
          <a:p>
            <a:pPr lvl="1"/>
            <a:r>
              <a:rPr lang="en-US" sz="1600" dirty="0" smtClean="0"/>
              <a:t>Preferably fully stated as part of story… or…</a:t>
            </a:r>
          </a:p>
          <a:p>
            <a:pPr lvl="1"/>
            <a:r>
              <a:rPr lang="en-US" sz="1600" dirty="0" smtClean="0"/>
              <a:t>QA person proxy for UAT tester</a:t>
            </a:r>
          </a:p>
          <a:p>
            <a:r>
              <a:rPr lang="en-US" sz="1800" b="1" i="1" dirty="0" smtClean="0"/>
              <a:t>Whole team </a:t>
            </a:r>
            <a:r>
              <a:rPr lang="en-US" sz="1800" dirty="0" smtClean="0"/>
              <a:t>feels comfortable that they know what it takes to get story to “done”</a:t>
            </a:r>
          </a:p>
          <a:p>
            <a:r>
              <a:rPr lang="en-US" sz="1800" dirty="0" smtClean="0"/>
              <a:t>The </a:t>
            </a:r>
            <a:r>
              <a:rPr lang="en-US" sz="1800" b="1" i="1" dirty="0" smtClean="0"/>
              <a:t>whole team </a:t>
            </a:r>
            <a:r>
              <a:rPr lang="en-US" sz="1800" dirty="0" smtClean="0"/>
              <a:t>has contributed to the grooming/estimation of the story</a:t>
            </a:r>
          </a:p>
        </p:txBody>
      </p:sp>
    </p:spTree>
    <p:extLst>
      <p:ext uri="{BB962C8B-B14F-4D97-AF65-F5344CB8AC3E}">
        <p14:creationId xmlns:p14="http://schemas.microsoft.com/office/powerpoint/2010/main" val="21758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Backlog Refinement</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2800" dirty="0" smtClean="0"/>
              <a:t>Product </a:t>
            </a:r>
            <a:r>
              <a:rPr lang="en-US" sz="2800" b="1" dirty="0">
                <a:solidFill>
                  <a:schemeClr val="tx2"/>
                </a:solidFill>
              </a:rPr>
              <a:t>backlog refinement</a:t>
            </a:r>
            <a:r>
              <a:rPr lang="en-US" sz="2800" dirty="0"/>
              <a:t>—sometimes called product backlog grooming in reference to keeping the backlog clean and orderly—is a meeting that is held near the end of one sprint to ensure the backlog is ready for the next sprint.</a:t>
            </a:r>
            <a:endParaRPr lang="en-US" sz="2800" dirty="0">
              <a:effectLst/>
            </a:endParaRPr>
          </a:p>
        </p:txBody>
      </p:sp>
      <p:sp>
        <p:nvSpPr>
          <p:cNvPr id="4" name="TextBox 3"/>
          <p:cNvSpPr txBox="1"/>
          <p:nvPr/>
        </p:nvSpPr>
        <p:spPr>
          <a:xfrm>
            <a:off x="6477000" y="4296682"/>
            <a:ext cx="2024776" cy="276999"/>
          </a:xfrm>
          <a:prstGeom prst="rect">
            <a:avLst/>
          </a:prstGeom>
          <a:noFill/>
        </p:spPr>
        <p:txBody>
          <a:bodyPr wrap="square" rtlCol="0">
            <a:spAutoFit/>
          </a:bodyPr>
          <a:lstStyle/>
          <a:p>
            <a:r>
              <a:rPr lang="en-US" sz="1200" dirty="0" smtClean="0"/>
              <a:t>- mountaingoatsoftware.com</a:t>
            </a:r>
            <a:endParaRPr lang="en-US" sz="1200" dirty="0"/>
          </a:p>
        </p:txBody>
      </p:sp>
    </p:spTree>
    <p:extLst>
      <p:ext uri="{BB962C8B-B14F-4D97-AF65-F5344CB8AC3E}">
        <p14:creationId xmlns:p14="http://schemas.microsoft.com/office/powerpoint/2010/main" val="393525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Refining the Backlog</a:t>
            </a:r>
            <a:endParaRPr lang="en-US" dirty="0"/>
          </a:p>
        </p:txBody>
      </p:sp>
      <p:pic>
        <p:nvPicPr>
          <p:cNvPr id="2050" name="Picture 2" descr="https://leanpub.com/site_images/MasteringBacklogs/Deep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981" y="1450355"/>
            <a:ext cx="4544219" cy="32122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10351" y="4235450"/>
            <a:ext cx="1339850" cy="284693"/>
          </a:xfrm>
          <a:prstGeom prst="rect">
            <a:avLst/>
          </a:prstGeom>
          <a:noFill/>
        </p:spPr>
        <p:txBody>
          <a:bodyPr wrap="square" lIns="68580" tIns="34290" rIns="68580" bIns="34290" rtlCol="0">
            <a:spAutoFit/>
          </a:bodyPr>
          <a:lstStyle/>
          <a:p>
            <a:r>
              <a:rPr lang="en-US" sz="1400" dirty="0" smtClean="0"/>
              <a:t>- leanpub.com</a:t>
            </a:r>
            <a:endParaRPr lang="en-US" sz="1400" dirty="0"/>
          </a:p>
        </p:txBody>
      </p:sp>
    </p:spTree>
    <p:extLst>
      <p:ext uri="{BB962C8B-B14F-4D97-AF65-F5344CB8AC3E}">
        <p14:creationId xmlns:p14="http://schemas.microsoft.com/office/powerpoint/2010/main" val="2374694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Decomposing Stories</a:t>
            </a:r>
            <a:endParaRPr lang="en-US" dirty="0"/>
          </a:p>
        </p:txBody>
      </p:sp>
      <p:pic>
        <p:nvPicPr>
          <p:cNvPr id="1026" name="Picture 2" descr="https://leanpub.com/site_images/MasteringBacklogs/IcebergSli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3581" y="1380385"/>
            <a:ext cx="4480719" cy="3167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464301" y="4203700"/>
            <a:ext cx="1339850" cy="253916"/>
          </a:xfrm>
          <a:prstGeom prst="rect">
            <a:avLst/>
          </a:prstGeom>
          <a:noFill/>
        </p:spPr>
        <p:txBody>
          <a:bodyPr wrap="square" lIns="68580" tIns="34290" rIns="68580" bIns="34290" rtlCol="0">
            <a:spAutoFit/>
          </a:bodyPr>
          <a:lstStyle/>
          <a:p>
            <a:r>
              <a:rPr lang="en-US" sz="1200" dirty="0" smtClean="0"/>
              <a:t>- leanpub.com</a:t>
            </a:r>
            <a:endParaRPr lang="en-US" sz="1200" dirty="0"/>
          </a:p>
        </p:txBody>
      </p:sp>
    </p:spTree>
    <p:extLst>
      <p:ext uri="{BB962C8B-B14F-4D97-AF65-F5344CB8AC3E}">
        <p14:creationId xmlns:p14="http://schemas.microsoft.com/office/powerpoint/2010/main" val="1637541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type="title"/>
          </p:nvPr>
        </p:nvSpPr>
        <p:spPr/>
        <p:txBody>
          <a:bodyPr>
            <a:normAutofit fontScale="90000"/>
          </a:bodyPr>
          <a:lstStyle/>
          <a:p>
            <a:pPr eaLnBrk="1" hangingPunct="1">
              <a:defRPr/>
            </a:pPr>
            <a:r>
              <a:rPr lang="en-US" smtClean="0"/>
              <a:t>Levels of Agile Requirements</a:t>
            </a:r>
          </a:p>
        </p:txBody>
      </p:sp>
      <p:sp>
        <p:nvSpPr>
          <p:cNvPr id="275459" name="Rectangle 4"/>
          <p:cNvSpPr>
            <a:spLocks/>
          </p:cNvSpPr>
          <p:nvPr/>
        </p:nvSpPr>
        <p:spPr bwMode="auto">
          <a:xfrm>
            <a:off x="1509117" y="1125141"/>
            <a:ext cx="6411516" cy="3783955"/>
          </a:xfrm>
          <a:prstGeom prst="rect">
            <a:avLst/>
          </a:prstGeom>
          <a:solidFill>
            <a:srgbClr val="FFFFFF"/>
          </a:solidFill>
          <a:ln w="25400">
            <a:solidFill>
              <a:srgbClr val="404040"/>
            </a:solidFill>
            <a:miter lim="800000"/>
            <a:headEnd/>
            <a:tailEnd/>
          </a:ln>
        </p:spPr>
        <p:txBody>
          <a:bodyPr lIns="0" tIns="0" rIns="0" bIns="0"/>
          <a:lstStyle/>
          <a:p>
            <a:endParaRPr lang="en-US"/>
          </a:p>
        </p:txBody>
      </p:sp>
      <p:sp>
        <p:nvSpPr>
          <p:cNvPr id="275460" name="Line 5"/>
          <p:cNvSpPr>
            <a:spLocks noChangeShapeType="1"/>
          </p:cNvSpPr>
          <p:nvPr/>
        </p:nvSpPr>
        <p:spPr bwMode="auto">
          <a:xfrm>
            <a:off x="2446736" y="4058543"/>
            <a:ext cx="5581" cy="160735"/>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grpSp>
        <p:nvGrpSpPr>
          <p:cNvPr id="275461" name="Group 8"/>
          <p:cNvGrpSpPr>
            <a:grpSpLocks/>
          </p:cNvGrpSpPr>
          <p:nvPr/>
        </p:nvGrpSpPr>
        <p:grpSpPr bwMode="auto">
          <a:xfrm>
            <a:off x="4295179" y="1741289"/>
            <a:ext cx="1384102" cy="468809"/>
            <a:chOff x="0" y="0"/>
            <a:chExt cx="1240" cy="560"/>
          </a:xfrm>
        </p:grpSpPr>
        <p:sp>
          <p:nvSpPr>
            <p:cNvPr id="254003" name="AutoShape 6"/>
            <p:cNvSpPr>
              <a:spLocks/>
            </p:cNvSpPr>
            <p:nvPr/>
          </p:nvSpPr>
          <p:spPr bwMode="auto">
            <a:xfrm>
              <a:off x="0" y="0"/>
              <a:ext cx="1240" cy="560"/>
            </a:xfrm>
            <a:prstGeom prst="roundRect">
              <a:avLst>
                <a:gd name="adj" fmla="val 21426"/>
              </a:avLst>
            </a:prstGeom>
            <a:solidFill>
              <a:srgbClr val="C5C4FE"/>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83" name="Rectangle 7"/>
            <p:cNvSpPr>
              <a:spLocks/>
            </p:cNvSpPr>
            <p:nvPr/>
          </p:nvSpPr>
          <p:spPr bwMode="auto">
            <a:xfrm>
              <a:off x="48" y="152"/>
              <a:ext cx="113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dirty="0" smtClean="0">
                  <a:solidFill>
                    <a:srgbClr val="263750"/>
                  </a:solidFill>
                  <a:effectLst>
                    <a:outerShdw blurRad="38100" dist="38100" dir="2700000" algn="tl">
                      <a:srgbClr val="DDDDDD"/>
                    </a:outerShdw>
                  </a:effectLst>
                  <a:latin typeface="+mn-lt"/>
                  <a:ea typeface="ＭＳ Ｐゴシック" charset="0"/>
                  <a:cs typeface="Palatino" charset="0"/>
                </a:rPr>
                <a:t>Capability</a:t>
              </a:r>
              <a:endParaRPr lang="en-US" sz="1700" dirty="0">
                <a:solidFill>
                  <a:srgbClr val="263750"/>
                </a:solidFill>
                <a:effectLst>
                  <a:outerShdw blurRad="38100" dist="38100" dir="2700000" algn="tl">
                    <a:srgbClr val="DDDDDD"/>
                  </a:outerShdw>
                </a:effectLst>
                <a:latin typeface="+mn-lt"/>
                <a:ea typeface="ＭＳ Ｐゴシック" charset="0"/>
                <a:cs typeface="Palatino" charset="0"/>
              </a:endParaRPr>
            </a:p>
          </p:txBody>
        </p:sp>
      </p:grpSp>
      <p:grpSp>
        <p:nvGrpSpPr>
          <p:cNvPr id="275462" name="Group 11"/>
          <p:cNvGrpSpPr>
            <a:grpSpLocks/>
          </p:cNvGrpSpPr>
          <p:nvPr/>
        </p:nvGrpSpPr>
        <p:grpSpPr bwMode="auto">
          <a:xfrm>
            <a:off x="2669976" y="3335238"/>
            <a:ext cx="1321594" cy="495598"/>
            <a:chOff x="0" y="0"/>
            <a:chExt cx="1184" cy="592"/>
          </a:xfrm>
        </p:grpSpPr>
        <p:sp>
          <p:nvSpPr>
            <p:cNvPr id="254001" name="AutoShape 9"/>
            <p:cNvSpPr>
              <a:spLocks/>
            </p:cNvSpPr>
            <p:nvPr/>
          </p:nvSpPr>
          <p:spPr bwMode="auto">
            <a:xfrm>
              <a:off x="0" y="0"/>
              <a:ext cx="1184" cy="592"/>
            </a:xfrm>
            <a:prstGeom prst="roundRect">
              <a:avLst>
                <a:gd name="adj" fmla="val 20264"/>
              </a:avLst>
            </a:prstGeom>
            <a:solidFill>
              <a:srgbClr val="C5C4FE"/>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86" name="Rectangle 10"/>
            <p:cNvSpPr>
              <a:spLocks/>
            </p:cNvSpPr>
            <p:nvPr/>
          </p:nvSpPr>
          <p:spPr bwMode="auto">
            <a:xfrm>
              <a:off x="48" y="168"/>
              <a:ext cx="108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Epic</a:t>
              </a:r>
            </a:p>
          </p:txBody>
        </p:sp>
      </p:grpSp>
      <p:grpSp>
        <p:nvGrpSpPr>
          <p:cNvPr id="275463" name="Group 14"/>
          <p:cNvGrpSpPr>
            <a:grpSpLocks/>
          </p:cNvGrpSpPr>
          <p:nvPr/>
        </p:nvGrpSpPr>
        <p:grpSpPr bwMode="auto">
          <a:xfrm>
            <a:off x="1902023" y="4225975"/>
            <a:ext cx="1151930" cy="435323"/>
            <a:chOff x="0" y="0"/>
            <a:chExt cx="1032" cy="520"/>
          </a:xfrm>
        </p:grpSpPr>
        <p:sp>
          <p:nvSpPr>
            <p:cNvPr id="253999" name="AutoShape 12"/>
            <p:cNvSpPr>
              <a:spLocks/>
            </p:cNvSpPr>
            <p:nvPr/>
          </p:nvSpPr>
          <p:spPr bwMode="auto">
            <a:xfrm>
              <a:off x="0" y="0"/>
              <a:ext cx="1032" cy="520"/>
            </a:xfrm>
            <a:prstGeom prst="roundRect">
              <a:avLst>
                <a:gd name="adj" fmla="val 23074"/>
              </a:avLst>
            </a:prstGeom>
            <a:solidFill>
              <a:srgbClr val="C5C4FE"/>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89" name="Rectangle 13"/>
            <p:cNvSpPr>
              <a:spLocks/>
            </p:cNvSpPr>
            <p:nvPr/>
          </p:nvSpPr>
          <p:spPr bwMode="auto">
            <a:xfrm>
              <a:off x="53" y="136"/>
              <a:ext cx="93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Story</a:t>
              </a:r>
            </a:p>
          </p:txBody>
        </p:sp>
      </p:grpSp>
      <p:grpSp>
        <p:nvGrpSpPr>
          <p:cNvPr id="275464" name="Group 17"/>
          <p:cNvGrpSpPr>
            <a:grpSpLocks/>
          </p:cNvGrpSpPr>
          <p:nvPr/>
        </p:nvGrpSpPr>
        <p:grpSpPr bwMode="auto">
          <a:xfrm>
            <a:off x="6072187" y="3341936"/>
            <a:ext cx="1321594" cy="495598"/>
            <a:chOff x="0" y="0"/>
            <a:chExt cx="1184" cy="592"/>
          </a:xfrm>
        </p:grpSpPr>
        <p:sp>
          <p:nvSpPr>
            <p:cNvPr id="253997" name="AutoShape 15"/>
            <p:cNvSpPr>
              <a:spLocks/>
            </p:cNvSpPr>
            <p:nvPr/>
          </p:nvSpPr>
          <p:spPr bwMode="auto">
            <a:xfrm>
              <a:off x="0" y="0"/>
              <a:ext cx="1184" cy="592"/>
            </a:xfrm>
            <a:prstGeom prst="roundRect">
              <a:avLst>
                <a:gd name="adj" fmla="val 20264"/>
              </a:avLst>
            </a:prstGeom>
            <a:solidFill>
              <a:srgbClr val="C5C4FE">
                <a:alpha val="44313"/>
              </a:srgbClr>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92" name="Rectangle 16"/>
            <p:cNvSpPr>
              <a:spLocks/>
            </p:cNvSpPr>
            <p:nvPr/>
          </p:nvSpPr>
          <p:spPr bwMode="auto">
            <a:xfrm>
              <a:off x="49" y="168"/>
              <a:ext cx="108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Epic</a:t>
              </a:r>
            </a:p>
          </p:txBody>
        </p:sp>
      </p:grpSp>
      <p:grpSp>
        <p:nvGrpSpPr>
          <p:cNvPr id="275465" name="Group 20"/>
          <p:cNvGrpSpPr>
            <a:grpSpLocks/>
          </p:cNvGrpSpPr>
          <p:nvPr/>
        </p:nvGrpSpPr>
        <p:grpSpPr bwMode="auto">
          <a:xfrm>
            <a:off x="4777383" y="4225975"/>
            <a:ext cx="1321594" cy="401836"/>
            <a:chOff x="0" y="0"/>
            <a:chExt cx="1184" cy="480"/>
          </a:xfrm>
        </p:grpSpPr>
        <p:sp>
          <p:nvSpPr>
            <p:cNvPr id="253995" name="AutoShape 18"/>
            <p:cNvSpPr>
              <a:spLocks/>
            </p:cNvSpPr>
            <p:nvPr/>
          </p:nvSpPr>
          <p:spPr bwMode="auto">
            <a:xfrm>
              <a:off x="0" y="0"/>
              <a:ext cx="1184" cy="480"/>
            </a:xfrm>
            <a:prstGeom prst="roundRect">
              <a:avLst>
                <a:gd name="adj" fmla="val 20185"/>
              </a:avLst>
            </a:prstGeom>
            <a:solidFill>
              <a:srgbClr val="C5C4FE">
                <a:alpha val="44313"/>
              </a:srgbClr>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95" name="Rectangle 19"/>
            <p:cNvSpPr>
              <a:spLocks/>
            </p:cNvSpPr>
            <p:nvPr/>
          </p:nvSpPr>
          <p:spPr bwMode="auto">
            <a:xfrm>
              <a:off x="37" y="112"/>
              <a:ext cx="110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Story</a:t>
              </a:r>
            </a:p>
          </p:txBody>
        </p:sp>
      </p:grpSp>
      <p:grpSp>
        <p:nvGrpSpPr>
          <p:cNvPr id="275466" name="Group 23"/>
          <p:cNvGrpSpPr>
            <a:grpSpLocks/>
          </p:cNvGrpSpPr>
          <p:nvPr/>
        </p:nvGrpSpPr>
        <p:grpSpPr bwMode="auto">
          <a:xfrm>
            <a:off x="3464719" y="4219277"/>
            <a:ext cx="1151930" cy="435323"/>
            <a:chOff x="0" y="0"/>
            <a:chExt cx="1032" cy="520"/>
          </a:xfrm>
        </p:grpSpPr>
        <p:sp>
          <p:nvSpPr>
            <p:cNvPr id="253993" name="AutoShape 21"/>
            <p:cNvSpPr>
              <a:spLocks/>
            </p:cNvSpPr>
            <p:nvPr/>
          </p:nvSpPr>
          <p:spPr bwMode="auto">
            <a:xfrm>
              <a:off x="0" y="0"/>
              <a:ext cx="1032" cy="520"/>
            </a:xfrm>
            <a:prstGeom prst="roundRect">
              <a:avLst>
                <a:gd name="adj" fmla="val 23074"/>
              </a:avLst>
            </a:prstGeom>
            <a:solidFill>
              <a:srgbClr val="C5C4FE"/>
            </a:solidFill>
            <a:ln w="25400">
              <a:solidFill>
                <a:srgbClr val="404040"/>
              </a:solidFill>
              <a:miter lim="800000"/>
              <a:headEnd/>
              <a:tailEnd/>
            </a:ln>
          </p:spPr>
          <p:txBody>
            <a:bodyPr lIns="0" tIns="0" rIns="0" bIns="0"/>
            <a:lstStyle/>
            <a:p>
              <a:pPr algn="ctr">
                <a:defRPr/>
              </a:pPr>
              <a:endParaRPr lang="en-US">
                <a:latin typeface="+mn-lt"/>
              </a:endParaRPr>
            </a:p>
          </p:txBody>
        </p:sp>
        <p:sp>
          <p:nvSpPr>
            <p:cNvPr id="126998" name="Rectangle 22"/>
            <p:cNvSpPr>
              <a:spLocks/>
            </p:cNvSpPr>
            <p:nvPr/>
          </p:nvSpPr>
          <p:spPr bwMode="auto">
            <a:xfrm>
              <a:off x="53" y="136"/>
              <a:ext cx="93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Story</a:t>
              </a:r>
            </a:p>
          </p:txBody>
        </p:sp>
      </p:grpSp>
      <p:sp>
        <p:nvSpPr>
          <p:cNvPr id="275467" name="Line 24"/>
          <p:cNvSpPr>
            <a:spLocks noChangeShapeType="1"/>
          </p:cNvSpPr>
          <p:nvPr/>
        </p:nvSpPr>
        <p:spPr bwMode="auto">
          <a:xfrm rot="10800000" flipH="1">
            <a:off x="4125516" y="2360787"/>
            <a:ext cx="1893094" cy="838"/>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68" name="Line 25"/>
          <p:cNvSpPr>
            <a:spLocks noChangeShapeType="1"/>
          </p:cNvSpPr>
          <p:nvPr/>
        </p:nvSpPr>
        <p:spPr bwMode="auto">
          <a:xfrm>
            <a:off x="5027415" y="2210098"/>
            <a:ext cx="1117" cy="154037"/>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69" name="Line 26"/>
          <p:cNvSpPr>
            <a:spLocks noChangeShapeType="1"/>
          </p:cNvSpPr>
          <p:nvPr/>
        </p:nvSpPr>
        <p:spPr bwMode="auto">
          <a:xfrm>
            <a:off x="6009680" y="2370832"/>
            <a:ext cx="1117" cy="166595"/>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0" name="Line 27"/>
          <p:cNvSpPr>
            <a:spLocks noChangeShapeType="1"/>
          </p:cNvSpPr>
          <p:nvPr/>
        </p:nvSpPr>
        <p:spPr bwMode="auto">
          <a:xfrm>
            <a:off x="4143376" y="2350740"/>
            <a:ext cx="1117" cy="174129"/>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1" name="Line 28"/>
          <p:cNvSpPr>
            <a:spLocks noChangeShapeType="1"/>
          </p:cNvSpPr>
          <p:nvPr/>
        </p:nvSpPr>
        <p:spPr bwMode="auto">
          <a:xfrm>
            <a:off x="3187899" y="3174504"/>
            <a:ext cx="3587502" cy="838"/>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2" name="Line 29"/>
          <p:cNvSpPr>
            <a:spLocks noChangeShapeType="1"/>
          </p:cNvSpPr>
          <p:nvPr/>
        </p:nvSpPr>
        <p:spPr bwMode="auto">
          <a:xfrm>
            <a:off x="4143376" y="3007073"/>
            <a:ext cx="1117" cy="154037"/>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3" name="Line 30"/>
          <p:cNvSpPr>
            <a:spLocks noChangeShapeType="1"/>
          </p:cNvSpPr>
          <p:nvPr/>
        </p:nvSpPr>
        <p:spPr bwMode="auto">
          <a:xfrm>
            <a:off x="5411391" y="3181202"/>
            <a:ext cx="1117" cy="1044773"/>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4" name="Line 31"/>
          <p:cNvSpPr>
            <a:spLocks noChangeShapeType="1"/>
          </p:cNvSpPr>
          <p:nvPr/>
        </p:nvSpPr>
        <p:spPr bwMode="auto">
          <a:xfrm>
            <a:off x="3196829" y="3161110"/>
            <a:ext cx="1117" cy="175803"/>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5" name="Line 32"/>
          <p:cNvSpPr>
            <a:spLocks noChangeShapeType="1"/>
          </p:cNvSpPr>
          <p:nvPr/>
        </p:nvSpPr>
        <p:spPr bwMode="auto">
          <a:xfrm>
            <a:off x="6777634" y="3161109"/>
            <a:ext cx="1117" cy="174129"/>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6" name="Line 33"/>
          <p:cNvSpPr>
            <a:spLocks noChangeShapeType="1"/>
          </p:cNvSpPr>
          <p:nvPr/>
        </p:nvSpPr>
        <p:spPr bwMode="auto">
          <a:xfrm>
            <a:off x="2437805" y="4048498"/>
            <a:ext cx="1598414" cy="8372"/>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7" name="Line 34"/>
          <p:cNvSpPr>
            <a:spLocks noChangeShapeType="1"/>
          </p:cNvSpPr>
          <p:nvPr/>
        </p:nvSpPr>
        <p:spPr bwMode="auto">
          <a:xfrm>
            <a:off x="3250406" y="3850928"/>
            <a:ext cx="8930" cy="200918"/>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78" name="Line 35"/>
          <p:cNvSpPr>
            <a:spLocks noChangeShapeType="1"/>
          </p:cNvSpPr>
          <p:nvPr/>
        </p:nvSpPr>
        <p:spPr bwMode="auto">
          <a:xfrm>
            <a:off x="4027290" y="4058543"/>
            <a:ext cx="1117" cy="160735"/>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53975" name="Rectangle 36"/>
          <p:cNvSpPr>
            <a:spLocks/>
          </p:cNvSpPr>
          <p:nvPr/>
        </p:nvSpPr>
        <p:spPr bwMode="auto">
          <a:xfrm>
            <a:off x="5400229" y="1274624"/>
            <a:ext cx="5706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defRPr/>
            </a:pPr>
            <a:r>
              <a:rPr lang="en-US" dirty="0">
                <a:solidFill>
                  <a:srgbClr val="263750"/>
                </a:solidFill>
                <a:latin typeface="+mn-lt"/>
                <a:ea typeface="ＭＳ Ｐゴシック" charset="0"/>
                <a:cs typeface="ＭＳ Ｐゴシック" charset="0"/>
              </a:rPr>
              <a:t>Vision</a:t>
            </a:r>
          </a:p>
        </p:txBody>
      </p:sp>
      <p:grpSp>
        <p:nvGrpSpPr>
          <p:cNvPr id="275480" name="Group 39"/>
          <p:cNvGrpSpPr>
            <a:grpSpLocks/>
          </p:cNvGrpSpPr>
          <p:nvPr/>
        </p:nvGrpSpPr>
        <p:grpSpPr bwMode="auto">
          <a:xfrm>
            <a:off x="6170414" y="1734592"/>
            <a:ext cx="1375172" cy="488900"/>
            <a:chOff x="0" y="0"/>
            <a:chExt cx="1232" cy="584"/>
          </a:xfrm>
        </p:grpSpPr>
        <p:sp>
          <p:nvSpPr>
            <p:cNvPr id="253991" name="AutoShape 37"/>
            <p:cNvSpPr>
              <a:spLocks/>
            </p:cNvSpPr>
            <p:nvPr/>
          </p:nvSpPr>
          <p:spPr bwMode="auto">
            <a:xfrm>
              <a:off x="0" y="0"/>
              <a:ext cx="1232" cy="584"/>
            </a:xfrm>
            <a:prstGeom prst="roundRect">
              <a:avLst>
                <a:gd name="adj" fmla="val 20542"/>
              </a:avLst>
            </a:prstGeom>
            <a:solidFill>
              <a:srgbClr val="C5C4FE">
                <a:alpha val="44313"/>
              </a:srgbClr>
            </a:solidFill>
            <a:ln w="25400">
              <a:solidFill>
                <a:srgbClr val="404040"/>
              </a:solidFill>
              <a:miter lim="800000"/>
              <a:headEnd/>
              <a:tailEnd/>
            </a:ln>
          </p:spPr>
          <p:txBody>
            <a:bodyPr lIns="0" tIns="0" rIns="0" bIns="0"/>
            <a:lstStyle/>
            <a:p>
              <a:pPr algn="ctr">
                <a:defRPr/>
              </a:pPr>
              <a:endParaRPr lang="en-US">
                <a:latin typeface="+mn-lt"/>
              </a:endParaRPr>
            </a:p>
          </p:txBody>
        </p:sp>
        <p:sp>
          <p:nvSpPr>
            <p:cNvPr id="127014" name="Rectangle 38"/>
            <p:cNvSpPr>
              <a:spLocks/>
            </p:cNvSpPr>
            <p:nvPr/>
          </p:nvSpPr>
          <p:spPr bwMode="auto">
            <a:xfrm>
              <a:off x="52" y="160"/>
              <a:ext cx="112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dirty="0" smtClean="0">
                  <a:solidFill>
                    <a:srgbClr val="263750"/>
                  </a:solidFill>
                  <a:effectLst>
                    <a:outerShdw blurRad="38100" dist="38100" dir="2700000" algn="tl">
                      <a:srgbClr val="DDDDDD"/>
                    </a:outerShdw>
                  </a:effectLst>
                  <a:latin typeface="+mn-lt"/>
                  <a:ea typeface="ＭＳ Ｐゴシック" charset="0"/>
                  <a:cs typeface="Palatino" charset="0"/>
                </a:rPr>
                <a:t>Capability</a:t>
              </a:r>
              <a:endParaRPr lang="en-US" sz="1700" dirty="0">
                <a:solidFill>
                  <a:srgbClr val="263750"/>
                </a:solidFill>
                <a:effectLst>
                  <a:outerShdw blurRad="38100" dist="38100" dir="2700000" algn="tl">
                    <a:srgbClr val="DDDDDD"/>
                  </a:outerShdw>
                </a:effectLst>
                <a:latin typeface="+mn-lt"/>
                <a:ea typeface="ＭＳ Ｐゴシック" charset="0"/>
                <a:cs typeface="Palatino" charset="0"/>
              </a:endParaRPr>
            </a:p>
          </p:txBody>
        </p:sp>
      </p:grpSp>
      <p:sp>
        <p:nvSpPr>
          <p:cNvPr id="275481" name="Line 40"/>
          <p:cNvSpPr>
            <a:spLocks noChangeShapeType="1"/>
          </p:cNvSpPr>
          <p:nvPr/>
        </p:nvSpPr>
        <p:spPr bwMode="auto">
          <a:xfrm rot="10800000" flipH="1">
            <a:off x="4982766" y="1627436"/>
            <a:ext cx="1866305" cy="838"/>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82" name="Line 41"/>
          <p:cNvSpPr>
            <a:spLocks noChangeShapeType="1"/>
          </p:cNvSpPr>
          <p:nvPr/>
        </p:nvSpPr>
        <p:spPr bwMode="auto">
          <a:xfrm>
            <a:off x="5866805" y="1528652"/>
            <a:ext cx="1117" cy="108830"/>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83" name="Line 42"/>
          <p:cNvSpPr>
            <a:spLocks noChangeShapeType="1"/>
          </p:cNvSpPr>
          <p:nvPr/>
        </p:nvSpPr>
        <p:spPr bwMode="auto">
          <a:xfrm>
            <a:off x="6831212" y="1627436"/>
            <a:ext cx="1117" cy="113854"/>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75484" name="Line 43"/>
          <p:cNvSpPr>
            <a:spLocks noChangeShapeType="1"/>
          </p:cNvSpPr>
          <p:nvPr/>
        </p:nvSpPr>
        <p:spPr bwMode="auto">
          <a:xfrm>
            <a:off x="4991696" y="1620739"/>
            <a:ext cx="1117" cy="120551"/>
          </a:xfrm>
          <a:prstGeom prst="line">
            <a:avLst/>
          </a:prstGeom>
          <a:noFill/>
          <a:ln w="25400">
            <a:solidFill>
              <a:srgbClr val="404040"/>
            </a:solidFill>
            <a:miter lim="800000"/>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grpSp>
        <p:nvGrpSpPr>
          <p:cNvPr id="275485" name="Group 46"/>
          <p:cNvGrpSpPr>
            <a:grpSpLocks/>
          </p:cNvGrpSpPr>
          <p:nvPr/>
        </p:nvGrpSpPr>
        <p:grpSpPr bwMode="auto">
          <a:xfrm>
            <a:off x="3437929" y="2531567"/>
            <a:ext cx="1384102" cy="475506"/>
            <a:chOff x="0" y="0"/>
            <a:chExt cx="1240" cy="568"/>
          </a:xfrm>
        </p:grpSpPr>
        <p:sp>
          <p:nvSpPr>
            <p:cNvPr id="253989" name="AutoShape 44"/>
            <p:cNvSpPr>
              <a:spLocks/>
            </p:cNvSpPr>
            <p:nvPr/>
          </p:nvSpPr>
          <p:spPr bwMode="auto">
            <a:xfrm>
              <a:off x="0" y="0"/>
              <a:ext cx="1240" cy="568"/>
            </a:xfrm>
            <a:prstGeom prst="roundRect">
              <a:avLst>
                <a:gd name="adj" fmla="val 21125"/>
              </a:avLst>
            </a:prstGeom>
            <a:solidFill>
              <a:srgbClr val="C5C4FE"/>
            </a:solidFill>
            <a:ln w="25400">
              <a:solidFill>
                <a:srgbClr val="404040"/>
              </a:solidFill>
              <a:miter lim="800000"/>
              <a:headEnd/>
              <a:tailEnd/>
            </a:ln>
          </p:spPr>
          <p:txBody>
            <a:bodyPr lIns="0" tIns="0" rIns="0" bIns="0"/>
            <a:lstStyle/>
            <a:p>
              <a:pPr algn="ctr">
                <a:defRPr/>
              </a:pPr>
              <a:endParaRPr lang="en-US">
                <a:latin typeface="+mn-lt"/>
              </a:endParaRPr>
            </a:p>
          </p:txBody>
        </p:sp>
        <p:sp>
          <p:nvSpPr>
            <p:cNvPr id="127021" name="Rectangle 45"/>
            <p:cNvSpPr>
              <a:spLocks/>
            </p:cNvSpPr>
            <p:nvPr/>
          </p:nvSpPr>
          <p:spPr bwMode="auto">
            <a:xfrm>
              <a:off x="54" y="160"/>
              <a:ext cx="113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Feature</a:t>
              </a:r>
            </a:p>
          </p:txBody>
        </p:sp>
      </p:grpSp>
      <p:grpSp>
        <p:nvGrpSpPr>
          <p:cNvPr id="275486" name="Group 49"/>
          <p:cNvGrpSpPr>
            <a:grpSpLocks/>
          </p:cNvGrpSpPr>
          <p:nvPr/>
        </p:nvGrpSpPr>
        <p:grpSpPr bwMode="auto">
          <a:xfrm>
            <a:off x="5322094" y="2544961"/>
            <a:ext cx="1375172" cy="488900"/>
            <a:chOff x="0" y="0"/>
            <a:chExt cx="1232" cy="584"/>
          </a:xfrm>
        </p:grpSpPr>
        <p:sp>
          <p:nvSpPr>
            <p:cNvPr id="253987" name="AutoShape 47"/>
            <p:cNvSpPr>
              <a:spLocks/>
            </p:cNvSpPr>
            <p:nvPr/>
          </p:nvSpPr>
          <p:spPr bwMode="auto">
            <a:xfrm>
              <a:off x="0" y="0"/>
              <a:ext cx="1232" cy="584"/>
            </a:xfrm>
            <a:prstGeom prst="roundRect">
              <a:avLst>
                <a:gd name="adj" fmla="val 20542"/>
              </a:avLst>
            </a:prstGeom>
            <a:solidFill>
              <a:srgbClr val="C5C4FE">
                <a:alpha val="44313"/>
              </a:srgbClr>
            </a:solidFill>
            <a:ln w="25400">
              <a:solidFill>
                <a:srgbClr val="404040"/>
              </a:solidFill>
              <a:miter lim="800000"/>
              <a:headEnd/>
              <a:tailEnd/>
            </a:ln>
          </p:spPr>
          <p:txBody>
            <a:bodyPr lIns="0" tIns="0" rIns="0" bIns="0"/>
            <a:lstStyle/>
            <a:p>
              <a:pPr algn="ctr">
                <a:defRPr/>
              </a:pPr>
              <a:endParaRPr lang="en-US">
                <a:latin typeface="+mn-lt"/>
              </a:endParaRPr>
            </a:p>
          </p:txBody>
        </p:sp>
        <p:sp>
          <p:nvSpPr>
            <p:cNvPr id="127024" name="Rectangle 48"/>
            <p:cNvSpPr>
              <a:spLocks/>
            </p:cNvSpPr>
            <p:nvPr/>
          </p:nvSpPr>
          <p:spPr bwMode="auto">
            <a:xfrm>
              <a:off x="50" y="159"/>
              <a:ext cx="112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defRPr/>
              </a:pPr>
              <a:r>
                <a:rPr lang="en-US" sz="1700">
                  <a:solidFill>
                    <a:srgbClr val="263750"/>
                  </a:solidFill>
                  <a:effectLst>
                    <a:outerShdw blurRad="38100" dist="38100" dir="2700000" algn="tl">
                      <a:srgbClr val="DDDDDD"/>
                    </a:outerShdw>
                  </a:effectLst>
                  <a:latin typeface="+mn-lt"/>
                  <a:ea typeface="ＭＳ Ｐゴシック" charset="0"/>
                  <a:cs typeface="Palatino" charset="0"/>
                </a:rPr>
                <a:t>Feature</a:t>
              </a:r>
            </a:p>
          </p:txBody>
        </p:sp>
      </p:grpSp>
      <p:grpSp>
        <p:nvGrpSpPr>
          <p:cNvPr id="275487" name="Group 52"/>
          <p:cNvGrpSpPr>
            <a:grpSpLocks/>
          </p:cNvGrpSpPr>
          <p:nvPr/>
        </p:nvGrpSpPr>
        <p:grpSpPr bwMode="auto">
          <a:xfrm>
            <a:off x="303611" y="2230190"/>
            <a:ext cx="2301627" cy="1111746"/>
            <a:chOff x="0" y="0"/>
            <a:chExt cx="2062" cy="1328"/>
          </a:xfrm>
        </p:grpSpPr>
        <p:sp>
          <p:nvSpPr>
            <p:cNvPr id="275489" name="AutoShape 50"/>
            <p:cNvSpPr>
              <a:spLocks/>
            </p:cNvSpPr>
            <p:nvPr/>
          </p:nvSpPr>
          <p:spPr bwMode="auto">
            <a:xfrm>
              <a:off x="0" y="0"/>
              <a:ext cx="2062" cy="13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0" y="0"/>
                  </a:moveTo>
                  <a:lnTo>
                    <a:pt x="0" y="9046"/>
                  </a:lnTo>
                  <a:lnTo>
                    <a:pt x="0" y="12923"/>
                  </a:lnTo>
                  <a:lnTo>
                    <a:pt x="0" y="15508"/>
                  </a:lnTo>
                  <a:lnTo>
                    <a:pt x="12513" y="15508"/>
                  </a:lnTo>
                  <a:lnTo>
                    <a:pt x="21600" y="21600"/>
                  </a:lnTo>
                  <a:lnTo>
                    <a:pt x="17876" y="15508"/>
                  </a:lnTo>
                  <a:lnTo>
                    <a:pt x="21451" y="15508"/>
                  </a:lnTo>
                  <a:lnTo>
                    <a:pt x="21451" y="12923"/>
                  </a:lnTo>
                  <a:lnTo>
                    <a:pt x="21451" y="9046"/>
                  </a:lnTo>
                  <a:lnTo>
                    <a:pt x="21451" y="0"/>
                  </a:lnTo>
                  <a:lnTo>
                    <a:pt x="17876" y="0"/>
                  </a:lnTo>
                  <a:lnTo>
                    <a:pt x="12513" y="0"/>
                  </a:lnTo>
                  <a:lnTo>
                    <a:pt x="0" y="0"/>
                  </a:lnTo>
                  <a:close/>
                  <a:moveTo>
                    <a:pt x="0" y="0"/>
                  </a:moveTo>
                </a:path>
              </a:pathLst>
            </a:custGeom>
            <a:solidFill>
              <a:srgbClr val="6682AA"/>
            </a:solidFill>
            <a:ln w="25400" cap="flat">
              <a:solidFill>
                <a:srgbClr val="404040"/>
              </a:solidFill>
              <a:prstDash val="solid"/>
              <a:round/>
              <a:headEnd type="none" w="med" len="med"/>
              <a:tailEnd type="none" w="med" len="med"/>
            </a:ln>
          </p:spPr>
          <p:txBody>
            <a:bodyPr lIns="0" tIns="0" rIns="0" bIns="0" anchor="ctr"/>
            <a:lstStyle/>
            <a:p>
              <a:pPr algn="ctr"/>
              <a:endParaRPr lang="en-US" sz="1600"/>
            </a:p>
          </p:txBody>
        </p:sp>
        <p:sp>
          <p:nvSpPr>
            <p:cNvPr id="275490" name="Rectangle 51"/>
            <p:cNvSpPr>
              <a:spLocks/>
            </p:cNvSpPr>
            <p:nvPr/>
          </p:nvSpPr>
          <p:spPr bwMode="auto">
            <a:xfrm>
              <a:off x="0" y="0"/>
              <a:ext cx="2048"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40" bIns="0" anchor="ctr"/>
            <a:lstStyle/>
            <a:p>
              <a:pPr marL="27905" algn="ctr"/>
              <a:r>
                <a:rPr lang="en-US" dirty="0">
                  <a:solidFill>
                    <a:srgbClr val="F1F3F6"/>
                  </a:solidFill>
                  <a:latin typeface="Helvetica Neue" charset="0"/>
                  <a:ea typeface="ＭＳ Ｐゴシック" charset="0"/>
                  <a:cs typeface="ＭＳ Ｐゴシック" charset="0"/>
                  <a:sym typeface="Helvetica Neue" charset="0"/>
                </a:rPr>
                <a:t>A story too large to finish in one iteration</a:t>
              </a:r>
            </a:p>
          </p:txBody>
        </p:sp>
      </p:grpSp>
    </p:spTree>
    <p:extLst>
      <p:ext uri="{BB962C8B-B14F-4D97-AF65-F5344CB8AC3E}">
        <p14:creationId xmlns:p14="http://schemas.microsoft.com/office/powerpoint/2010/main" val="3275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9345" y="1165324"/>
            <a:ext cx="2471291" cy="1707803"/>
          </a:xfrm>
          <a:prstGeom prst="rect">
            <a:avLst/>
          </a:prstGeom>
          <a:noFill/>
          <a:ln w="12700" cap="flat">
            <a:solidFill>
              <a:srgbClr val="000000"/>
            </a:solidFill>
            <a:prstDash val="solid"/>
            <a:round/>
            <a:headEnd/>
            <a:tailEnd/>
          </a:ln>
          <a:effectLst>
            <a:outerShdw blurRad="76200" dist="508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
        <p:nvSpPr>
          <p:cNvPr id="122884" name="Rectangle 4"/>
          <p:cNvSpPr>
            <a:spLocks noGrp="1" noChangeArrowheads="1"/>
          </p:cNvSpPr>
          <p:nvPr>
            <p:ph type="title"/>
          </p:nvPr>
        </p:nvSpPr>
        <p:spPr/>
        <p:txBody>
          <a:bodyPr rIns="-8929">
            <a:normAutofit fontScale="90000"/>
          </a:bodyPr>
          <a:lstStyle/>
          <a:p>
            <a:pPr eaLnBrk="1" hangingPunct="1">
              <a:defRPr/>
            </a:pPr>
            <a:r>
              <a:rPr lang="en-US" smtClean="0"/>
              <a:t>Slice it Up</a:t>
            </a:r>
          </a:p>
        </p:txBody>
      </p:sp>
      <p:sp>
        <p:nvSpPr>
          <p:cNvPr id="267268" name="Rectangle 5"/>
          <p:cNvSpPr>
            <a:spLocks noGrp="1" noChangeArrowheads="1"/>
          </p:cNvSpPr>
          <p:nvPr>
            <p:ph type="body" idx="1"/>
          </p:nvPr>
        </p:nvSpPr>
        <p:spPr bwMode="auto">
          <a:xfrm>
            <a:off x="303610" y="1048122"/>
            <a:ext cx="4912538" cy="1071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8929" bIns="32146" numCol="1" anchor="t" anchorCtr="0" compatLnSpc="1">
            <a:prstTxWarp prst="textNoShape">
              <a:avLst/>
            </a:prstTxWarp>
            <a:normAutofit fontScale="85000" lnSpcReduction="10000"/>
          </a:bodyPr>
          <a:lstStyle/>
          <a:p>
            <a:pPr marL="0" indent="0" algn="ctr" eaLnBrk="1" hangingPunct="1">
              <a:buNone/>
            </a:pPr>
            <a:r>
              <a:rPr lang="en-US" b="1" dirty="0">
                <a:latin typeface="Helvetica Neue" charset="0"/>
                <a:ea typeface="ヒラギノ角ゴ ProN W3" charset="0"/>
                <a:cs typeface="ヒラギノ角ゴ ProN W3" charset="0"/>
              </a:rPr>
              <a:t>Take slice of the whole rather than individual layers.</a:t>
            </a:r>
            <a:endParaRPr lang="en-US" b="1" dirty="0">
              <a:latin typeface="Helvetica Neue" charset="0"/>
              <a:ea typeface="ヒラギノ角ゴ ProN W6" charset="0"/>
              <a:cs typeface="ヒラギノ角ゴ ProN W6" charset="0"/>
            </a:endParaRPr>
          </a:p>
        </p:txBody>
      </p:sp>
      <p:grpSp>
        <p:nvGrpSpPr>
          <p:cNvPr id="267269" name="Group 8"/>
          <p:cNvGrpSpPr>
            <a:grpSpLocks/>
          </p:cNvGrpSpPr>
          <p:nvPr/>
        </p:nvGrpSpPr>
        <p:grpSpPr bwMode="auto">
          <a:xfrm>
            <a:off x="303610" y="3759988"/>
            <a:ext cx="8384977" cy="1128489"/>
            <a:chOff x="0" y="0"/>
            <a:chExt cx="7512" cy="1348"/>
          </a:xfrm>
        </p:grpSpPr>
        <p:sp>
          <p:nvSpPr>
            <p:cNvPr id="267276" name="Rectangle 6"/>
            <p:cNvSpPr>
              <a:spLocks/>
            </p:cNvSpPr>
            <p:nvPr/>
          </p:nvSpPr>
          <p:spPr bwMode="auto">
            <a:xfrm>
              <a:off x="0" y="0"/>
              <a:ext cx="7512" cy="134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7277" name="Rectangle 7"/>
            <p:cNvSpPr>
              <a:spLocks/>
            </p:cNvSpPr>
            <p:nvPr/>
          </p:nvSpPr>
          <p:spPr bwMode="auto">
            <a:xfrm>
              <a:off x="0" y="0"/>
              <a:ext cx="7512" cy="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7" bIns="0"/>
            <a:lstStyle/>
            <a:p>
              <a:pPr marL="519020" indent="-267881">
                <a:spcBef>
                  <a:spcPts val="492"/>
                </a:spcBef>
                <a:buClr>
                  <a:srgbClr val="1A1A1A"/>
                </a:buClr>
                <a:buSzPct val="100000"/>
                <a:buFont typeface="Palatino" charset="0"/>
                <a:buChar char="-"/>
              </a:pPr>
              <a:r>
                <a:rPr lang="en-US" sz="2000" dirty="0">
                  <a:solidFill>
                    <a:srgbClr val="1A1A1A"/>
                  </a:solidFill>
                  <a:latin typeface="Arial Unicode MS" charset="0"/>
                  <a:ea typeface="ＭＳ Ｐゴシック" charset="0"/>
                  <a:cs typeface="ＭＳ Ｐゴシック" charset="0"/>
                  <a:sym typeface="Arial Unicode MS" charset="0"/>
                </a:rPr>
                <a:t>✔  </a:t>
              </a:r>
              <a:r>
                <a:rPr lang="en-US" sz="2000" dirty="0">
                  <a:solidFill>
                    <a:srgbClr val="1A1A1A"/>
                  </a:solidFill>
                  <a:latin typeface="Helvetica Neue" charset="0"/>
                  <a:ea typeface="ＭＳ Ｐゴシック" charset="0"/>
                  <a:cs typeface="ＭＳ Ｐゴシック" charset="0"/>
                  <a:sym typeface="Helvetica Neue" charset="0"/>
                </a:rPr>
                <a:t>A member can post a written review about the book</a:t>
              </a:r>
            </a:p>
            <a:p>
              <a:pPr marL="519020" indent="-267881">
                <a:spcBef>
                  <a:spcPts val="492"/>
                </a:spcBef>
                <a:buClr>
                  <a:srgbClr val="1A1A1A"/>
                </a:buClr>
                <a:buSzPct val="100000"/>
                <a:buFont typeface="Palatino" charset="0"/>
                <a:buChar char="-"/>
              </a:pPr>
              <a:r>
                <a:rPr lang="en-US" sz="2000" dirty="0">
                  <a:solidFill>
                    <a:srgbClr val="1A1A1A"/>
                  </a:solidFill>
                  <a:latin typeface="Arial Unicode MS" charset="0"/>
                  <a:ea typeface="ＭＳ Ｐゴシック" charset="0"/>
                  <a:cs typeface="ＭＳ Ｐゴシック" charset="0"/>
                  <a:sym typeface="Arial Unicode MS" charset="0"/>
                </a:rPr>
                <a:t>✔  </a:t>
              </a:r>
              <a:r>
                <a:rPr lang="en-US" sz="2000" dirty="0">
                  <a:solidFill>
                    <a:srgbClr val="1A1A1A"/>
                  </a:solidFill>
                  <a:latin typeface="Helvetica Neue" charset="0"/>
                  <a:ea typeface="ＭＳ Ｐゴシック" charset="0"/>
                  <a:cs typeface="ＭＳ Ｐゴシック" charset="0"/>
                  <a:sym typeface="Helvetica Neue" charset="0"/>
                </a:rPr>
                <a:t>A member can post a rating about the book</a:t>
              </a:r>
            </a:p>
            <a:p>
              <a:pPr marL="519020" indent="-267881">
                <a:spcBef>
                  <a:spcPts val="492"/>
                </a:spcBef>
                <a:buClr>
                  <a:srgbClr val="1A1A1A"/>
                </a:buClr>
                <a:buSzPct val="100000"/>
                <a:buFont typeface="Palatino" charset="0"/>
                <a:buChar char="-"/>
              </a:pPr>
              <a:r>
                <a:rPr lang="en-US" sz="2000" dirty="0">
                  <a:solidFill>
                    <a:srgbClr val="1A1A1A"/>
                  </a:solidFill>
                  <a:latin typeface="Arial Unicode MS" charset="0"/>
                  <a:ea typeface="ＭＳ Ｐゴシック" charset="0"/>
                  <a:cs typeface="ＭＳ Ｐゴシック" charset="0"/>
                  <a:sym typeface="Arial Unicode MS" charset="0"/>
                </a:rPr>
                <a:t>✔  </a:t>
              </a:r>
              <a:r>
                <a:rPr lang="en-US" sz="2000" dirty="0">
                  <a:solidFill>
                    <a:srgbClr val="1A1A1A"/>
                  </a:solidFill>
                  <a:latin typeface="Helvetica Neue" charset="0"/>
                  <a:ea typeface="ＭＳ Ｐゴシック" charset="0"/>
                  <a:cs typeface="ＭＳ Ｐゴシック" charset="0"/>
                  <a:sym typeface="Helvetica Neue" charset="0"/>
                </a:rPr>
                <a:t>A member can post references to similar books</a:t>
              </a:r>
            </a:p>
          </p:txBody>
        </p:sp>
      </p:grpSp>
      <p:grpSp>
        <p:nvGrpSpPr>
          <p:cNvPr id="267270" name="Group 11"/>
          <p:cNvGrpSpPr>
            <a:grpSpLocks/>
          </p:cNvGrpSpPr>
          <p:nvPr/>
        </p:nvGrpSpPr>
        <p:grpSpPr bwMode="auto">
          <a:xfrm>
            <a:off x="303611" y="3013243"/>
            <a:ext cx="8347025" cy="636240"/>
            <a:chOff x="0" y="0"/>
            <a:chExt cx="7478" cy="760"/>
          </a:xfrm>
        </p:grpSpPr>
        <p:sp>
          <p:nvSpPr>
            <p:cNvPr id="267274" name="Rectangle 9"/>
            <p:cNvSpPr>
              <a:spLocks/>
            </p:cNvSpPr>
            <p:nvPr/>
          </p:nvSpPr>
          <p:spPr bwMode="auto">
            <a:xfrm>
              <a:off x="0" y="0"/>
              <a:ext cx="7478" cy="76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7275" name="Rectangle 10"/>
            <p:cNvSpPr>
              <a:spLocks/>
            </p:cNvSpPr>
            <p:nvPr/>
          </p:nvSpPr>
          <p:spPr bwMode="auto">
            <a:xfrm>
              <a:off x="0" y="0"/>
              <a:ext cx="747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57797" bIns="0"/>
            <a:lstStyle/>
            <a:p>
              <a:pPr marL="519020" indent="-267881">
                <a:spcBef>
                  <a:spcPts val="492"/>
                </a:spcBef>
                <a:buClr>
                  <a:srgbClr val="1A1A1A"/>
                </a:buClr>
                <a:buSzPct val="100000"/>
                <a:buFont typeface="Palatino" charset="0"/>
                <a:buChar char="-"/>
              </a:pPr>
              <a:r>
                <a:rPr lang="en-US" sz="2000">
                  <a:solidFill>
                    <a:srgbClr val="1A1A1A"/>
                  </a:solidFill>
                  <a:latin typeface="Arial Unicode MS" charset="0"/>
                  <a:ea typeface="ＭＳ Ｐゴシック" charset="0"/>
                  <a:cs typeface="ＭＳ Ｐゴシック" charset="0"/>
                  <a:sym typeface="Arial Unicode MS" charset="0"/>
                </a:rPr>
                <a:t>✖  </a:t>
              </a:r>
              <a:r>
                <a:rPr lang="en-US" sz="2000">
                  <a:solidFill>
                    <a:srgbClr val="1A1A1A"/>
                  </a:solidFill>
                  <a:latin typeface="Helvetica Neue" charset="0"/>
                  <a:ea typeface="ＭＳ Ｐゴシック" charset="0"/>
                  <a:cs typeface="ＭＳ Ｐゴシック" charset="0"/>
                  <a:sym typeface="Helvetica Neue" charset="0"/>
                </a:rPr>
                <a:t>An authenticated member can fill out a recommendation form</a:t>
              </a:r>
            </a:p>
            <a:p>
              <a:pPr marL="519020" indent="-267881">
                <a:spcBef>
                  <a:spcPts val="492"/>
                </a:spcBef>
                <a:buClr>
                  <a:srgbClr val="1A1A1A"/>
                </a:buClr>
                <a:buSzPct val="100000"/>
                <a:buFont typeface="Palatino" charset="0"/>
                <a:buChar char="-"/>
              </a:pPr>
              <a:r>
                <a:rPr lang="en-US" sz="2000">
                  <a:solidFill>
                    <a:srgbClr val="1A1A1A"/>
                  </a:solidFill>
                  <a:latin typeface="Arial Unicode MS" charset="0"/>
                  <a:ea typeface="ＭＳ Ｐゴシック" charset="0"/>
                  <a:cs typeface="ＭＳ Ｐゴシック" charset="0"/>
                  <a:sym typeface="Arial Unicode MS" charset="0"/>
                </a:rPr>
                <a:t>✖  </a:t>
              </a:r>
              <a:r>
                <a:rPr lang="en-US" sz="2000">
                  <a:solidFill>
                    <a:srgbClr val="1A1A1A"/>
                  </a:solidFill>
                  <a:latin typeface="Helvetica Neue" charset="0"/>
                  <a:ea typeface="ＭＳ Ｐゴシック" charset="0"/>
                  <a:cs typeface="ＭＳ Ｐゴシック" charset="0"/>
                  <a:sym typeface="Helvetica Neue" charset="0"/>
                </a:rPr>
                <a:t>Information on a recommendation form is written to the database</a:t>
              </a:r>
            </a:p>
          </p:txBody>
        </p:sp>
      </p:grpSp>
      <p:sp>
        <p:nvSpPr>
          <p:cNvPr id="267271" name="Rectangle 12"/>
          <p:cNvSpPr>
            <a:spLocks/>
          </p:cNvSpPr>
          <p:nvPr/>
        </p:nvSpPr>
        <p:spPr bwMode="auto">
          <a:xfrm>
            <a:off x="776651" y="1835051"/>
            <a:ext cx="5027647" cy="5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7" bIns="0"/>
          <a:lstStyle/>
          <a:p>
            <a:pPr marL="39066">
              <a:spcBef>
                <a:spcPts val="2109"/>
              </a:spcBef>
            </a:pPr>
            <a:r>
              <a:rPr lang="ja-JP" altLang="en-US" sz="1800" dirty="0">
                <a:solidFill>
                  <a:srgbClr val="1A1A1A"/>
                </a:solidFill>
                <a:ea typeface="ＭＳ Ｐゴシック" charset="0"/>
                <a:cs typeface="ＭＳ Ｐゴシック" charset="0"/>
                <a:sym typeface="Helvetica Neue" charset="0"/>
              </a:rPr>
              <a:t>“</a:t>
            </a:r>
            <a:r>
              <a:rPr lang="en-US" altLang="ja-JP" sz="1800" dirty="0">
                <a:solidFill>
                  <a:srgbClr val="1A1A1A"/>
                </a:solidFill>
                <a:latin typeface="Helvetica Neue" charset="0"/>
                <a:cs typeface="Helvetica Neue" charset="0"/>
                <a:sym typeface="Helvetica Neue" charset="0"/>
              </a:rPr>
              <a:t>An authenticated member can post a recommendation for a book</a:t>
            </a:r>
            <a:r>
              <a:rPr lang="ja-JP" altLang="en-US" sz="1800" dirty="0">
                <a:solidFill>
                  <a:srgbClr val="1A1A1A"/>
                </a:solidFill>
                <a:ea typeface="ＭＳ Ｐゴシック" charset="0"/>
                <a:cs typeface="ＭＳ Ｐゴシック" charset="0"/>
                <a:sym typeface="Helvetica Neue" charset="0"/>
              </a:rPr>
              <a:t>”</a:t>
            </a:r>
            <a:endParaRPr lang="en-US" sz="1800" dirty="0">
              <a:solidFill>
                <a:srgbClr val="1A1A1A"/>
              </a:solidFill>
              <a:latin typeface="Helvetica Neue" charset="0"/>
              <a:ea typeface="ＭＳ Ｐゴシック" charset="0"/>
              <a:cs typeface="ＭＳ Ｐゴシック" charset="0"/>
              <a:sym typeface="Helvetica Neue" charset="0"/>
            </a:endParaRPr>
          </a:p>
        </p:txBody>
      </p:sp>
      <p:sp>
        <p:nvSpPr>
          <p:cNvPr id="267273" name="TextBox 5"/>
          <p:cNvSpPr txBox="1">
            <a:spLocks noChangeArrowheads="1"/>
          </p:cNvSpPr>
          <p:nvPr/>
        </p:nvSpPr>
        <p:spPr bwMode="auto">
          <a:xfrm>
            <a:off x="7040222" y="4845952"/>
            <a:ext cx="1478980"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algn="r" eaLnBrk="1" hangingPunct="1"/>
            <a:r>
              <a:rPr lang="en-US" sz="1000" dirty="0">
                <a:latin typeface="Helvetica Neue"/>
                <a:cs typeface="Helvetica Neue"/>
              </a:rPr>
              <a:t>- Mike Cohn</a:t>
            </a:r>
          </a:p>
        </p:txBody>
      </p:sp>
    </p:spTree>
    <p:extLst>
      <p:ext uri="{BB962C8B-B14F-4D97-AF65-F5344CB8AC3E}">
        <p14:creationId xmlns:p14="http://schemas.microsoft.com/office/powerpoint/2010/main" val="304767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p:txBody>
          <a:bodyPr>
            <a:normAutofit fontScale="90000"/>
          </a:bodyPr>
          <a:lstStyle/>
          <a:p>
            <a:pPr eaLnBrk="1" hangingPunct="1">
              <a:defRPr/>
            </a:pPr>
            <a:r>
              <a:rPr lang="en-US" smtClean="0"/>
              <a:t>Open vs. Closed Stories</a:t>
            </a:r>
          </a:p>
        </p:txBody>
      </p:sp>
      <p:sp>
        <p:nvSpPr>
          <p:cNvPr id="269315" name="Rectangle 4"/>
          <p:cNvSpPr>
            <a:spLocks noGrp="1" noChangeArrowheads="1"/>
          </p:cNvSpPr>
          <p:nvPr>
            <p:ph type="body" idx="1"/>
          </p:nvPr>
        </p:nvSpPr>
        <p:spPr bwMode="auto">
          <a:xfrm>
            <a:off x="375048" y="957709"/>
            <a:ext cx="8384977" cy="26989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Open stories often have no end in sight</a:t>
            </a:r>
          </a:p>
          <a:p>
            <a:pPr lvl="1" eaLnBrk="1" hangingPunct="1">
              <a:buClrTx/>
            </a:pP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As a Publisher, I want to manage the ads I have placed</a:t>
            </a:r>
            <a:r>
              <a:rPr lang="ja-JP" altLang="en-US" sz="2000" dirty="0">
                <a:latin typeface="Arial" charset="0"/>
                <a:ea typeface="ヒラギノ角ゴ ProN W3" charset="0"/>
                <a:cs typeface="ヒラギノ角ゴ ProN W3" charset="0"/>
              </a:rPr>
              <a:t>”</a:t>
            </a:r>
            <a:endParaRPr lang="en-US" altLang="ja-JP" sz="2000" dirty="0">
              <a:latin typeface="Helvetica Neue" charset="0"/>
              <a:ea typeface="ヒラギノ角ゴ ProN W3" charset="0"/>
              <a:cs typeface="ヒラギノ角ゴ ProN W3" charset="0"/>
            </a:endParaRPr>
          </a:p>
          <a:p>
            <a:pPr eaLnBrk="1" hangingPunct="1"/>
            <a:r>
              <a:rPr lang="en-US" sz="2000" dirty="0">
                <a:latin typeface="Helvetica Neue" charset="0"/>
                <a:ea typeface="ヒラギノ角ゴ ProN W3" charset="0"/>
                <a:cs typeface="ヒラギノ角ゴ ProN W3" charset="0"/>
              </a:rPr>
              <a:t>Closed stories show an achievable, meaningful accomplishment</a:t>
            </a:r>
          </a:p>
          <a:p>
            <a:pPr lvl="1" eaLnBrk="1" hangingPunct="1">
              <a:buClrTx/>
            </a:pP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As a Publisher, I want to change the expiration date of an ad</a:t>
            </a:r>
            <a:r>
              <a:rPr lang="ja-JP" altLang="en-US" sz="2000" dirty="0">
                <a:latin typeface="Arial" charset="0"/>
                <a:ea typeface="ヒラギノ角ゴ ProN W3" charset="0"/>
                <a:cs typeface="ヒラギノ角ゴ ProN W3" charset="0"/>
              </a:rPr>
              <a:t>”</a:t>
            </a:r>
            <a:endParaRPr lang="en-US" altLang="ja-JP" sz="2000" dirty="0">
              <a:latin typeface="Helvetica Neue" charset="0"/>
              <a:ea typeface="ヒラギノ角ゴ ProN W3" charset="0"/>
              <a:cs typeface="ヒラギノ角ゴ ProN W3" charset="0"/>
            </a:endParaRPr>
          </a:p>
          <a:p>
            <a:pPr lvl="1" eaLnBrk="1" hangingPunct="1">
              <a:buClrTx/>
            </a:pP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As a Publisher, I want to delete an ad that is no longer relevant</a:t>
            </a:r>
            <a:r>
              <a:rPr lang="ja-JP" altLang="en-US" sz="2000" dirty="0">
                <a:latin typeface="Arial" charset="0"/>
                <a:ea typeface="ヒラギノ角ゴ ProN W3" charset="0"/>
                <a:cs typeface="ヒラギノ角ゴ ProN W3" charset="0"/>
              </a:rPr>
              <a:t>”</a:t>
            </a:r>
            <a:endParaRPr lang="en-US" altLang="ja-JP" sz="2000" dirty="0">
              <a:latin typeface="Helvetica Neue" charset="0"/>
              <a:ea typeface="ヒラギノ角ゴ ProN W3" charset="0"/>
              <a:cs typeface="ヒラギノ角ゴ ProN W3" charset="0"/>
            </a:endParaRPr>
          </a:p>
          <a:p>
            <a:pPr lvl="1" eaLnBrk="1" hangingPunct="1">
              <a:buClrTx/>
            </a:pP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As a Publisher, I want to measure how many times an ad has been clicked through</a:t>
            </a:r>
            <a:r>
              <a:rPr lang="ja-JP" altLang="en-US" sz="2000" dirty="0">
                <a:latin typeface="Arial" charset="0"/>
                <a:ea typeface="ヒラギノ角ゴ ProN W3" charset="0"/>
                <a:cs typeface="ヒラギノ角ゴ ProN W3" charset="0"/>
              </a:rPr>
              <a:t>”</a:t>
            </a:r>
            <a:endParaRPr lang="en-US" sz="2000" dirty="0">
              <a:latin typeface="Helvetica Neue" charset="0"/>
              <a:ea typeface="ヒラギノ角ゴ ProN W3" charset="0"/>
              <a:cs typeface="ヒラギノ角ゴ ProN W3" charset="0"/>
            </a:endParaRPr>
          </a:p>
        </p:txBody>
      </p:sp>
      <p:pic>
        <p:nvPicPr>
          <p:cNvPr id="123909" name="Picture 5"/>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98603" y="3763864"/>
            <a:ext cx="2937867" cy="989521"/>
          </a:xfrm>
          <a:prstGeom prst="rect">
            <a:avLst/>
          </a:prstGeom>
          <a:noFill/>
          <a:ln w="12700" cap="flat">
            <a:solidFill>
              <a:srgbClr val="000000"/>
            </a:solidFill>
            <a:prstDash val="solid"/>
            <a:round/>
            <a:headEnd/>
            <a:tailEnd/>
          </a:ln>
          <a:effectLst>
            <a:outerShdw blurRad="76200" dist="508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pic>
      <p:sp>
        <p:nvSpPr>
          <p:cNvPr id="269318" name="TextBox 5"/>
          <p:cNvSpPr txBox="1">
            <a:spLocks noChangeArrowheads="1"/>
          </p:cNvSpPr>
          <p:nvPr/>
        </p:nvSpPr>
        <p:spPr bwMode="auto">
          <a:xfrm>
            <a:off x="6706527" y="4586422"/>
            <a:ext cx="1941209"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algn="r" eaLnBrk="1" hangingPunct="1"/>
            <a:r>
              <a:rPr lang="en-US" sz="1000" dirty="0">
                <a:latin typeface="Helvetica Neue"/>
                <a:cs typeface="Helvetica Neue"/>
              </a:rPr>
              <a:t>- Mike Cohn</a:t>
            </a:r>
          </a:p>
        </p:txBody>
      </p:sp>
    </p:spTree>
    <p:extLst>
      <p:ext uri="{BB962C8B-B14F-4D97-AF65-F5344CB8AC3E}">
        <p14:creationId xmlns:p14="http://schemas.microsoft.com/office/powerpoint/2010/main" val="3620438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3" name="Content Placeholder 2"/>
          <p:cNvSpPr>
            <a:spLocks noGrp="1"/>
          </p:cNvSpPr>
          <p:nvPr>
            <p:ph idx="1"/>
          </p:nvPr>
        </p:nvSpPr>
        <p:spPr/>
        <p:txBody>
          <a:bodyPr>
            <a:noAutofit/>
          </a:bodyPr>
          <a:lstStyle/>
          <a:p>
            <a:pPr lvl="0"/>
            <a:r>
              <a:rPr lang="en-US" sz="2000" dirty="0"/>
              <a:t>Understand why Stories are used for requirements in Agile.</a:t>
            </a:r>
          </a:p>
          <a:p>
            <a:pPr lvl="0"/>
            <a:r>
              <a:rPr lang="en-US" sz="2000" dirty="0" smtClean="0"/>
              <a:t>Appreciate </a:t>
            </a:r>
            <a:r>
              <a:rPr lang="en-US" sz="2000" dirty="0"/>
              <a:t>the discipline needed to effectively refine Stories based on their priority. </a:t>
            </a:r>
          </a:p>
          <a:p>
            <a:pPr lvl="0"/>
            <a:r>
              <a:rPr lang="en-US" sz="2000" dirty="0" smtClean="0"/>
              <a:t>Understand </a:t>
            </a:r>
            <a:r>
              <a:rPr lang="en-US" sz="2000" dirty="0"/>
              <a:t>how to decompose Stories into finer grain work items.</a:t>
            </a:r>
          </a:p>
          <a:p>
            <a:pPr lvl="0"/>
            <a:r>
              <a:rPr lang="en-US" sz="2000" dirty="0"/>
              <a:t>Learn how to slice stories vertically through the software architectural layers to provide increments of value</a:t>
            </a:r>
            <a:r>
              <a:rPr lang="en-US" sz="2000" dirty="0" smtClean="0"/>
              <a:t>.</a:t>
            </a:r>
          </a:p>
          <a:p>
            <a:r>
              <a:rPr lang="en-US" sz="2000" dirty="0"/>
              <a:t>Learn how to capture nonfunctional requirements via Stories</a:t>
            </a:r>
            <a:r>
              <a:rPr lang="en-US" sz="2000" dirty="0" smtClean="0"/>
              <a:t>.</a:t>
            </a:r>
          </a:p>
          <a:p>
            <a:pPr lvl="0"/>
            <a:r>
              <a:rPr lang="en-US" sz="2000" dirty="0"/>
              <a:t>Learn what the different types of Stories there are in order to capture different user needs</a:t>
            </a:r>
            <a:r>
              <a:rPr lang="en-US" sz="2000" dirty="0" smtClean="0"/>
              <a:t>.</a:t>
            </a:r>
          </a:p>
          <a:p>
            <a:pPr lvl="0"/>
            <a:r>
              <a:rPr lang="en-US" sz="2000" dirty="0"/>
              <a:t>Get exposed to the concept of a Minimal Viable Product and why it accelerates value delivery and learning</a:t>
            </a:r>
            <a:r>
              <a:rPr lang="en-US" sz="2000" dirty="0" smtClean="0"/>
              <a:t>.</a:t>
            </a:r>
            <a:endParaRPr lang="en-US" sz="2000" dirty="0"/>
          </a:p>
          <a:p>
            <a:pPr lvl="0"/>
            <a:endParaRPr lang="en-US" sz="2000" dirty="0"/>
          </a:p>
          <a:p>
            <a:pPr marL="228600" indent="-228600">
              <a:spcBef>
                <a:spcPts val="600"/>
              </a:spcBef>
            </a:pPr>
            <a:endParaRPr lang="en-US" sz="2000" dirty="0"/>
          </a:p>
          <a:p>
            <a:pPr>
              <a:spcBef>
                <a:spcPts val="600"/>
              </a:spcBef>
            </a:pPr>
            <a:endParaRPr lang="en-US" sz="2000" dirty="0"/>
          </a:p>
          <a:p>
            <a:pPr>
              <a:lnSpc>
                <a:spcPct val="100000"/>
              </a:lnSpc>
              <a:spcBef>
                <a:spcPts val="600"/>
              </a:spcBef>
            </a:pPr>
            <a:endParaRPr lang="en-US" sz="2000" dirty="0"/>
          </a:p>
        </p:txBody>
      </p:sp>
    </p:spTree>
    <p:extLst>
      <p:ext uri="{BB962C8B-B14F-4D97-AF65-F5344CB8AC3E}">
        <p14:creationId xmlns:p14="http://schemas.microsoft.com/office/powerpoint/2010/main" val="327237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Approaches to Split Stories</a:t>
            </a:r>
            <a:endParaRPr lang="en-US" dirty="0"/>
          </a:p>
        </p:txBody>
      </p:sp>
      <p:sp>
        <p:nvSpPr>
          <p:cNvPr id="3" name="Content Placeholder 2"/>
          <p:cNvSpPr>
            <a:spLocks noGrp="1"/>
          </p:cNvSpPr>
          <p:nvPr>
            <p:ph idx="1"/>
          </p:nvPr>
        </p:nvSpPr>
        <p:spPr/>
        <p:txBody>
          <a:bodyPr anchor="ctr">
            <a:normAutofit/>
          </a:bodyPr>
          <a:lstStyle/>
          <a:p>
            <a:pPr marL="342900" indent="-342900">
              <a:buFont typeface="Arial" panose="020B0604020202020204" pitchFamily="34" charset="0"/>
              <a:buChar char="•"/>
            </a:pPr>
            <a:r>
              <a:rPr lang="en-US" sz="2400" dirty="0"/>
              <a:t>Splitting by Acceptance Criteria </a:t>
            </a:r>
            <a:endParaRPr lang="en-US" sz="2400" dirty="0" smtClean="0"/>
          </a:p>
          <a:p>
            <a:pPr marL="342900" indent="-342900">
              <a:buFont typeface="Arial" panose="020B0604020202020204" pitchFamily="34" charset="0"/>
              <a:buChar char="•"/>
            </a:pPr>
            <a:r>
              <a:rPr lang="en-US" sz="2400" dirty="0"/>
              <a:t>Splitting by User </a:t>
            </a:r>
            <a:endParaRPr lang="en-US" sz="2400" dirty="0" smtClean="0"/>
          </a:p>
          <a:p>
            <a:pPr marL="342900" indent="-342900">
              <a:buFont typeface="Arial" panose="020B0604020202020204" pitchFamily="34" charset="0"/>
              <a:buChar char="•"/>
            </a:pPr>
            <a:r>
              <a:rPr lang="en-US" sz="2400" dirty="0"/>
              <a:t>Splitting by Items in a List </a:t>
            </a:r>
            <a:endParaRPr lang="en-US" sz="2400" dirty="0" smtClean="0"/>
          </a:p>
          <a:p>
            <a:pPr marL="342900" indent="-342900">
              <a:buFont typeface="Arial" panose="020B0604020202020204" pitchFamily="34" charset="0"/>
              <a:buChar char="•"/>
            </a:pPr>
            <a:r>
              <a:rPr lang="en-US" sz="2400" dirty="0"/>
              <a:t>Splitting by Create/Read/Update/Delete or the Word “Manage” </a:t>
            </a:r>
            <a:endParaRPr lang="en-US" sz="2400" dirty="0" smtClean="0"/>
          </a:p>
          <a:p>
            <a:pPr marL="342900" indent="-342900">
              <a:buFont typeface="Arial" panose="020B0604020202020204" pitchFamily="34" charset="0"/>
              <a:buChar char="•"/>
            </a:pPr>
            <a:r>
              <a:rPr lang="en-US" sz="2400" dirty="0"/>
              <a:t>Splitting by Keyword </a:t>
            </a:r>
            <a:endParaRPr lang="en-US" sz="2400" dirty="0" smtClean="0"/>
          </a:p>
          <a:p>
            <a:pPr marL="342900" indent="-342900">
              <a:buFont typeface="Arial" panose="020B0604020202020204" pitchFamily="34" charset="0"/>
              <a:buChar char="•"/>
            </a:pPr>
            <a:r>
              <a:rPr lang="en-US" sz="2400" dirty="0"/>
              <a:t>Splitting with Lists </a:t>
            </a:r>
            <a:endParaRPr lang="en-US" sz="2400" dirty="0" smtClean="0"/>
          </a:p>
          <a:p>
            <a:pPr marL="342900" indent="-342900">
              <a:buFont typeface="Arial" panose="020B0604020202020204" pitchFamily="34" charset="0"/>
              <a:buChar char="•"/>
            </a:pPr>
            <a:r>
              <a:rPr lang="en-US" sz="2400" dirty="0"/>
              <a:t>Splitting by Test Scenario </a:t>
            </a:r>
            <a:endParaRPr lang="en-US" sz="2400" dirty="0" smtClean="0"/>
          </a:p>
        </p:txBody>
      </p:sp>
    </p:spTree>
    <p:extLst>
      <p:ext uri="{BB962C8B-B14F-4D97-AF65-F5344CB8AC3E}">
        <p14:creationId xmlns:p14="http://schemas.microsoft.com/office/powerpoint/2010/main" val="1318228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title"/>
          </p:nvPr>
        </p:nvSpPr>
        <p:spPr/>
        <p:txBody>
          <a:bodyPr>
            <a:normAutofit fontScale="90000"/>
          </a:bodyPr>
          <a:lstStyle/>
          <a:p>
            <a:pPr eaLnBrk="1" hangingPunct="1">
              <a:defRPr/>
            </a:pPr>
            <a:r>
              <a:rPr lang="en-US" smtClean="0"/>
              <a:t>Size the Story to the Horizon</a:t>
            </a:r>
          </a:p>
        </p:txBody>
      </p:sp>
      <p:sp>
        <p:nvSpPr>
          <p:cNvPr id="271363"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Focus attention on most critical areas first</a:t>
            </a:r>
          </a:p>
          <a:p>
            <a:pPr eaLnBrk="1" hangingPunct="1"/>
            <a:r>
              <a:rPr lang="en-US" sz="2000" dirty="0">
                <a:latin typeface="Helvetica Neue" charset="0"/>
                <a:ea typeface="ヒラギノ角ゴ ProN W3" charset="0"/>
                <a:cs typeface="ヒラギノ角ゴ ProN W3" charset="0"/>
              </a:rPr>
              <a:t>Write stories at levels based on the implementation horizon</a:t>
            </a:r>
            <a:br>
              <a:rPr lang="en-US" sz="2000" dirty="0">
                <a:latin typeface="Helvetica Neue" charset="0"/>
                <a:ea typeface="ヒラギノ角ゴ ProN W3" charset="0"/>
                <a:cs typeface="ヒラギノ角ゴ ProN W3" charset="0"/>
              </a:rPr>
            </a:br>
            <a:r>
              <a:rPr lang="en-US" sz="2000" dirty="0">
                <a:latin typeface="Helvetica Neue" charset="0"/>
                <a:ea typeface="ヒラギノ角ゴ ProN W3" charset="0"/>
                <a:cs typeface="ヒラギノ角ゴ ProN W3" charset="0"/>
              </a:rPr>
              <a:t/>
            </a:r>
            <a:br>
              <a:rPr lang="en-US" sz="2000" dirty="0">
                <a:latin typeface="Helvetica Neue" charset="0"/>
                <a:ea typeface="ヒラギノ角ゴ ProN W3" charset="0"/>
                <a:cs typeface="ヒラギノ角ゴ ProN W3" charset="0"/>
              </a:rPr>
            </a:br>
            <a:r>
              <a:rPr lang="en-US" sz="2000" b="1" dirty="0">
                <a:latin typeface="Helvetica Neue" charset="0"/>
                <a:ea typeface="ヒラギノ角ゴ ProN W3" charset="0"/>
                <a:cs typeface="ヒラギノ角ゴ ProN W3" charset="0"/>
              </a:rPr>
              <a:t>If stories are further out, they can be Open/Goal Stories</a:t>
            </a:r>
            <a:endParaRPr lang="en-US" sz="2000" dirty="0">
              <a:latin typeface="Helvetica Neue" charset="0"/>
              <a:ea typeface="ヒラギノ角ゴ ProN W3" charset="0"/>
              <a:cs typeface="ヒラギノ角ゴ ProN W3" charset="0"/>
            </a:endParaRPr>
          </a:p>
          <a:p>
            <a:pPr lvl="1" eaLnBrk="1" hangingPunct="1">
              <a:buClrTx/>
            </a:pPr>
            <a:r>
              <a:rPr lang="ja-JP" altLang="en-US" sz="1800" dirty="0">
                <a:latin typeface="Arial" charset="0"/>
                <a:ea typeface="ヒラギノ角ゴ ProN W3" charset="0"/>
                <a:cs typeface="ヒラギノ角ゴ ProN W3" charset="0"/>
              </a:rPr>
              <a:t>“</a:t>
            </a:r>
            <a:r>
              <a:rPr lang="en-US" altLang="ja-JP" sz="1800" dirty="0">
                <a:latin typeface="Helvetica Neue" charset="0"/>
                <a:ea typeface="ヒラギノ角ゴ ProN W3" charset="0"/>
                <a:cs typeface="ヒラギノ角ゴ ProN W3" charset="0"/>
              </a:rPr>
              <a:t>…Guest Member I want to register for an account…</a:t>
            </a:r>
            <a:r>
              <a:rPr lang="ja-JP" altLang="en-US" sz="1800" dirty="0">
                <a:latin typeface="Arial" charset="0"/>
                <a:ea typeface="ヒラギノ角ゴ ProN W3" charset="0"/>
                <a:cs typeface="ヒラギノ角ゴ ProN W3" charset="0"/>
              </a:rPr>
              <a:t>”</a:t>
            </a:r>
            <a:endParaRPr lang="en-US" altLang="ja-JP" sz="1800" dirty="0">
              <a:latin typeface="Helvetica Neue" charset="0"/>
              <a:ea typeface="ヒラギノ角ゴ ProN W3" charset="0"/>
              <a:cs typeface="ヒラギノ角ゴ ProN W3" charset="0"/>
            </a:endParaRPr>
          </a:p>
          <a:p>
            <a:pPr lvl="1" eaLnBrk="1" hangingPunct="1">
              <a:buClrTx/>
            </a:pPr>
            <a:r>
              <a:rPr lang="ja-JP" altLang="en-US" sz="1800" dirty="0">
                <a:latin typeface="Arial" charset="0"/>
                <a:ea typeface="ヒラギノ角ゴ ProN W3" charset="0"/>
                <a:cs typeface="ヒラギノ角ゴ ProN W3" charset="0"/>
              </a:rPr>
              <a:t>“</a:t>
            </a:r>
            <a:r>
              <a:rPr lang="en-US" altLang="ja-JP" sz="1800" dirty="0">
                <a:latin typeface="Helvetica Neue" charset="0"/>
                <a:ea typeface="ヒラギノ角ゴ ProN W3" charset="0"/>
                <a:cs typeface="ヒラギノ角ゴ ProN W3" charset="0"/>
              </a:rPr>
              <a:t>…Authenticated Member I want to post a recommendation…</a:t>
            </a:r>
            <a:r>
              <a:rPr lang="ja-JP" altLang="en-US" sz="1800" dirty="0">
                <a:latin typeface="Arial" charset="0"/>
                <a:ea typeface="ヒラギノ角ゴ ProN W3" charset="0"/>
                <a:cs typeface="ヒラギノ角ゴ ProN W3" charset="0"/>
              </a:rPr>
              <a:t>”</a:t>
            </a:r>
            <a:endParaRPr lang="en-US" altLang="ja-JP" sz="1800" dirty="0">
              <a:latin typeface="Helvetica Neue" charset="0"/>
              <a:ea typeface="ヒラギノ角ゴ ProN W3" charset="0"/>
              <a:cs typeface="ヒラギノ角ゴ ProN W3" charset="0"/>
            </a:endParaRPr>
          </a:p>
          <a:p>
            <a:pPr lvl="1" eaLnBrk="1" hangingPunct="1">
              <a:buClrTx/>
            </a:pPr>
            <a:r>
              <a:rPr lang="ja-JP" altLang="en-US" sz="1800" dirty="0">
                <a:latin typeface="Arial" charset="0"/>
                <a:ea typeface="ヒラギノ角ゴ ProN W3" charset="0"/>
                <a:cs typeface="ヒラギノ角ゴ ProN W3" charset="0"/>
              </a:rPr>
              <a:t>“</a:t>
            </a:r>
            <a:r>
              <a:rPr lang="en-US" altLang="ja-JP" sz="1800" dirty="0">
                <a:latin typeface="Helvetica Neue" charset="0"/>
                <a:ea typeface="ヒラギノ角ゴ ProN W3" charset="0"/>
                <a:cs typeface="ヒラギノ角ゴ ProN W3" charset="0"/>
              </a:rPr>
              <a:t>…Pioneer Member I want to submit feature suggestions…</a:t>
            </a:r>
            <a:r>
              <a:rPr lang="ja-JP" altLang="en-US" sz="1800" dirty="0">
                <a:latin typeface="Arial" charset="0"/>
                <a:ea typeface="ヒラギノ角ゴ ProN W3" charset="0"/>
                <a:cs typeface="ヒラギノ角ゴ ProN W3" charset="0"/>
              </a:rPr>
              <a:t>”</a:t>
            </a:r>
            <a:endParaRPr lang="en-US" altLang="ja-JP" sz="1800" dirty="0">
              <a:latin typeface="Helvetica Neue" charset="0"/>
              <a:ea typeface="ヒラギノ角ゴ ProN W3" charset="0"/>
              <a:cs typeface="ヒラギノ角ゴ ProN W3" charset="0"/>
            </a:endParaRPr>
          </a:p>
          <a:p>
            <a:pPr lvl="1" eaLnBrk="1" hangingPunct="1">
              <a:buClrTx/>
            </a:pPr>
            <a:r>
              <a:rPr lang="ja-JP" altLang="en-US" sz="1800" dirty="0">
                <a:latin typeface="Arial" charset="0"/>
                <a:ea typeface="ヒラギノ角ゴ ProN W3" charset="0"/>
                <a:cs typeface="ヒラギノ角ゴ ProN W3" charset="0"/>
              </a:rPr>
              <a:t>“</a:t>
            </a:r>
            <a:r>
              <a:rPr lang="en-US" altLang="ja-JP" sz="1800" dirty="0">
                <a:latin typeface="Helvetica Neue" charset="0"/>
                <a:ea typeface="ヒラギノ角ゴ ProN W3" charset="0"/>
                <a:cs typeface="ヒラギノ角ゴ ProN W3" charset="0"/>
              </a:rPr>
              <a:t>…Critic I want to post reviews of a book…</a:t>
            </a:r>
            <a:r>
              <a:rPr lang="ja-JP" altLang="en-US" sz="1800" dirty="0">
                <a:latin typeface="Arial" charset="0"/>
                <a:ea typeface="ヒラギノ角ゴ ProN W3" charset="0"/>
                <a:cs typeface="ヒラギノ角ゴ ProN W3" charset="0"/>
              </a:rPr>
              <a:t>”</a:t>
            </a:r>
            <a:endParaRPr lang="en-US" sz="1800" dirty="0">
              <a:latin typeface="Helvetica Neue" charset="0"/>
              <a:ea typeface="ヒラギノ角ゴ ProN W3" charset="0"/>
              <a:cs typeface="ヒラギノ角ゴ ProN W3" charset="0"/>
            </a:endParaRPr>
          </a:p>
        </p:txBody>
      </p:sp>
      <p:sp>
        <p:nvSpPr>
          <p:cNvPr id="271365" name="TextBox 5"/>
          <p:cNvSpPr txBox="1">
            <a:spLocks noChangeArrowheads="1"/>
          </p:cNvSpPr>
          <p:nvPr/>
        </p:nvSpPr>
        <p:spPr bwMode="auto">
          <a:xfrm>
            <a:off x="5712271" y="4596303"/>
            <a:ext cx="2971354"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algn="r" eaLnBrk="1" hangingPunct="1"/>
            <a:r>
              <a:rPr lang="en-US" sz="1000" dirty="0">
                <a:latin typeface="Helvetica Neue"/>
                <a:cs typeface="Helvetica Neue"/>
              </a:rPr>
              <a:t>- Mike Cohn</a:t>
            </a:r>
          </a:p>
        </p:txBody>
      </p:sp>
    </p:spTree>
    <p:extLst>
      <p:ext uri="{BB962C8B-B14F-4D97-AF65-F5344CB8AC3E}">
        <p14:creationId xmlns:p14="http://schemas.microsoft.com/office/powerpoint/2010/main" val="204910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body" idx="1"/>
          </p:nvPr>
        </p:nvSpPr>
        <p:spPr bwMode="auto">
          <a:xfrm>
            <a:off x="553642" y="1004590"/>
            <a:ext cx="7804547" cy="9162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8929" bIns="32146" numCol="1" anchor="t" anchorCtr="0" compatLnSpc="1">
            <a:prstTxWarp prst="textNoShape">
              <a:avLst/>
            </a:prstTxWarp>
            <a:normAutofit fontScale="92500" lnSpcReduction="10000"/>
          </a:bodyPr>
          <a:lstStyle/>
          <a:p>
            <a:pPr marL="0" indent="0" algn="ctr" eaLnBrk="1" hangingPunct="1">
              <a:buNone/>
            </a:pPr>
            <a:r>
              <a:rPr lang="en-US" sz="2000" b="1" dirty="0">
                <a:latin typeface="Helvetica Neue" charset="0"/>
                <a:ea typeface="ヒラギノ角ゴ ProN W3" charset="0"/>
                <a:cs typeface="ヒラギノ角ゴ ProN W3" charset="0"/>
              </a:rPr>
              <a:t>Once a story is close to being started, break it down.</a:t>
            </a:r>
            <a:endParaRPr lang="en-US" sz="2000" b="1" dirty="0">
              <a:latin typeface="Helvetica Neue" charset="0"/>
              <a:ea typeface="ヒラギノ角ゴ ProN W6" charset="0"/>
              <a:cs typeface="ヒラギノ角ゴ ProN W6" charset="0"/>
            </a:endParaRPr>
          </a:p>
          <a:p>
            <a:pPr marL="0" indent="0" algn="ctr" eaLnBrk="1" hangingPunct="1">
              <a:buNone/>
            </a:pP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As an Authenticated Member, I want to log into the system so that my information can only be accessed by me.</a:t>
            </a:r>
            <a:r>
              <a:rPr lang="ja-JP" altLang="en-US" sz="2000" dirty="0">
                <a:latin typeface="Arial" charset="0"/>
                <a:ea typeface="ヒラギノ角ゴ ProN W3" charset="0"/>
                <a:cs typeface="ヒラギノ角ゴ ProN W3" charset="0"/>
              </a:rPr>
              <a:t>”</a:t>
            </a:r>
            <a:endParaRPr lang="en-US" sz="2000" dirty="0">
              <a:latin typeface="Helvetica Neue" charset="0"/>
              <a:ea typeface="ヒラギノ角ゴ ProN W3" charset="0"/>
              <a:cs typeface="ヒラギノ角ゴ ProN W3" charset="0"/>
            </a:endParaRPr>
          </a:p>
        </p:txBody>
      </p:sp>
      <p:sp>
        <p:nvSpPr>
          <p:cNvPr id="273411" name="Rectangle 4"/>
          <p:cNvSpPr>
            <a:spLocks/>
          </p:cNvSpPr>
          <p:nvPr/>
        </p:nvSpPr>
        <p:spPr bwMode="auto">
          <a:xfrm>
            <a:off x="178595" y="2145085"/>
            <a:ext cx="8777883" cy="258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7" bIns="0"/>
          <a:lstStyle/>
          <a:p>
            <a:pPr marL="670819" lvl="2">
              <a:spcBef>
                <a:spcPts val="633"/>
              </a:spcBef>
              <a:buClr>
                <a:srgbClr val="1A1A1A"/>
              </a:buClr>
              <a:buSzPct val="100000"/>
            </a:pPr>
            <a:r>
              <a:rPr lang="en-US" sz="1800" dirty="0">
                <a:solidFill>
                  <a:srgbClr val="1A1A1A"/>
                </a:solidFill>
                <a:latin typeface="Helvetica Neue" charset="0"/>
                <a:ea typeface="ＭＳ Ｐゴシック" charset="0"/>
                <a:cs typeface="ＭＳ Ｐゴシック" charset="0"/>
                <a:sym typeface="Helvetica Neue" charset="0"/>
              </a:rPr>
              <a:t>...I want to log in with my username and password...</a:t>
            </a:r>
          </a:p>
          <a:p>
            <a:pPr marL="670819" lvl="2">
              <a:spcBef>
                <a:spcPts val="633"/>
              </a:spcBef>
              <a:buClr>
                <a:srgbClr val="1A1A1A"/>
              </a:buClr>
              <a:buSzPct val="100000"/>
            </a:pPr>
            <a:r>
              <a:rPr lang="en-US" sz="1800" dirty="0">
                <a:solidFill>
                  <a:srgbClr val="1A1A1A"/>
                </a:solidFill>
                <a:latin typeface="Helvetica Neue" charset="0"/>
                <a:ea typeface="ＭＳ Ｐゴシック" charset="0"/>
                <a:cs typeface="ＭＳ Ｐゴシック" charset="0"/>
                <a:sym typeface="Helvetica Neue" charset="0"/>
              </a:rPr>
              <a:t>...I want to change my password...</a:t>
            </a:r>
          </a:p>
          <a:p>
            <a:pPr marL="670819" lvl="2">
              <a:spcBef>
                <a:spcPts val="633"/>
              </a:spcBef>
              <a:buClr>
                <a:srgbClr val="1A1A1A"/>
              </a:buClr>
              <a:buSzPct val="100000"/>
            </a:pPr>
            <a:r>
              <a:rPr lang="en-US" sz="1800" dirty="0">
                <a:solidFill>
                  <a:srgbClr val="1A1A1A"/>
                </a:solidFill>
                <a:latin typeface="Helvetica Neue" charset="0"/>
                <a:ea typeface="ＭＳ Ｐゴシック" charset="0"/>
                <a:cs typeface="ＭＳ Ｐゴシック" charset="0"/>
                <a:sym typeface="Helvetica Neue" charset="0"/>
              </a:rPr>
              <a:t>...I want the system to warn me if my password is easy to guess...</a:t>
            </a:r>
          </a:p>
          <a:p>
            <a:pPr marL="670819" lvl="2">
              <a:spcBef>
                <a:spcPts val="633"/>
              </a:spcBef>
              <a:buClr>
                <a:srgbClr val="1A1A1A"/>
              </a:buClr>
              <a:buSzPct val="100000"/>
            </a:pPr>
            <a:r>
              <a:rPr lang="en-US" sz="1800" dirty="0">
                <a:solidFill>
                  <a:srgbClr val="1A1A1A"/>
                </a:solidFill>
                <a:latin typeface="Helvetica Neue" charset="0"/>
                <a:ea typeface="ＭＳ Ｐゴシック" charset="0"/>
                <a:cs typeface="ＭＳ Ｐゴシック" charset="0"/>
                <a:sym typeface="Helvetica Neue" charset="0"/>
              </a:rPr>
              <a:t>...I want to be able to request a new password so that I am not locked out if I forget it</a:t>
            </a:r>
          </a:p>
          <a:p>
            <a:pPr marL="670819" lvl="2">
              <a:spcBef>
                <a:spcPts val="633"/>
              </a:spcBef>
              <a:buClr>
                <a:srgbClr val="1A1A1A"/>
              </a:buClr>
              <a:buSzPct val="100000"/>
            </a:pPr>
            <a:r>
              <a:rPr lang="en-US" sz="1800" dirty="0">
                <a:solidFill>
                  <a:srgbClr val="1A1A1A"/>
                </a:solidFill>
                <a:latin typeface="Helvetica Neue" charset="0"/>
                <a:ea typeface="ＭＳ Ｐゴシック" charset="0"/>
                <a:cs typeface="ＭＳ Ｐゴシック" charset="0"/>
                <a:sym typeface="Helvetica Neue" charset="0"/>
              </a:rPr>
              <a:t>...I want to be notified if there have been three consecutive failed attempts to access my account...</a:t>
            </a:r>
          </a:p>
        </p:txBody>
      </p:sp>
      <p:sp>
        <p:nvSpPr>
          <p:cNvPr id="273414" name="TextBox 5"/>
          <p:cNvSpPr txBox="1">
            <a:spLocks noChangeArrowheads="1"/>
          </p:cNvSpPr>
          <p:nvPr/>
        </p:nvSpPr>
        <p:spPr bwMode="auto">
          <a:xfrm>
            <a:off x="5804297" y="4661297"/>
            <a:ext cx="2971354"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algn="r" eaLnBrk="1" hangingPunct="1"/>
            <a:r>
              <a:rPr lang="en-US" sz="1000" dirty="0">
                <a:latin typeface="Helvetica Neue"/>
                <a:cs typeface="Helvetica Neue"/>
              </a:rPr>
              <a:t>- Mike Cohn</a:t>
            </a:r>
          </a:p>
        </p:txBody>
      </p:sp>
      <p:sp>
        <p:nvSpPr>
          <p:cNvPr id="2" name="Title 1"/>
          <p:cNvSpPr>
            <a:spLocks noGrp="1"/>
          </p:cNvSpPr>
          <p:nvPr>
            <p:ph type="title"/>
          </p:nvPr>
        </p:nvSpPr>
        <p:spPr/>
        <p:txBody>
          <a:bodyPr>
            <a:normAutofit fontScale="90000"/>
          </a:bodyPr>
          <a:lstStyle/>
          <a:p>
            <a:r>
              <a:rPr lang="en-US" dirty="0"/>
              <a:t>Size the Story to the Horizon</a:t>
            </a:r>
          </a:p>
        </p:txBody>
      </p:sp>
    </p:spTree>
    <p:extLst>
      <p:ext uri="{BB962C8B-B14F-4D97-AF65-F5344CB8AC3E}">
        <p14:creationId xmlns:p14="http://schemas.microsoft.com/office/powerpoint/2010/main" val="2221156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p:txBody>
          <a:bodyPr>
            <a:normAutofit fontScale="90000"/>
          </a:bodyPr>
          <a:lstStyle/>
          <a:p>
            <a:pPr eaLnBrk="1" hangingPunct="1">
              <a:defRPr/>
            </a:pPr>
            <a:r>
              <a:rPr lang="en-US" dirty="0" smtClean="0"/>
              <a:t>Non-User Stories</a:t>
            </a:r>
          </a:p>
        </p:txBody>
      </p:sp>
      <p:sp>
        <p:nvSpPr>
          <p:cNvPr id="254979" name="Rectangle 4"/>
          <p:cNvSpPr>
            <a:spLocks noGrp="1" noChangeArrowheads="1"/>
          </p:cNvSpPr>
          <p:nvPr>
            <p:ph idx="1"/>
          </p:nvPr>
        </p:nvSpPr>
        <p:spPr bwMode="auto">
          <a:xfrm>
            <a:off x="410767" y="971104"/>
            <a:ext cx="4482703" cy="3777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Technology foundation stories</a:t>
            </a:r>
          </a:p>
          <a:p>
            <a:pPr lvl="1" eaLnBrk="1" hangingPunct="1">
              <a:buClrTx/>
            </a:pPr>
            <a:r>
              <a:rPr lang="en-US" sz="1800" dirty="0">
                <a:latin typeface="Helvetica Neue" charset="0"/>
                <a:ea typeface="ヒラギノ角ゴ ProN W3" charset="0"/>
                <a:cs typeface="ヒラギノ角ゴ ProN W3" charset="0"/>
              </a:rPr>
              <a:t>At times these can be stated in customer terms</a:t>
            </a:r>
          </a:p>
          <a:p>
            <a:pPr eaLnBrk="1" hangingPunct="1"/>
            <a:r>
              <a:rPr lang="en-US" sz="2000" dirty="0">
                <a:latin typeface="Helvetica Neue" charset="0"/>
                <a:ea typeface="ヒラギノ角ゴ ProN W3" charset="0"/>
                <a:cs typeface="ヒラギノ角ゴ ProN W3" charset="0"/>
              </a:rPr>
              <a:t>Dependencies from external teams</a:t>
            </a:r>
          </a:p>
          <a:p>
            <a:pPr eaLnBrk="1" hangingPunct="1"/>
            <a:r>
              <a:rPr lang="en-US" sz="2000" dirty="0">
                <a:latin typeface="Helvetica Neue" charset="0"/>
                <a:ea typeface="ヒラギノ角ゴ ProN W3" charset="0"/>
                <a:cs typeface="ヒラギノ角ゴ ProN W3" charset="0"/>
              </a:rPr>
              <a:t>Creative elements</a:t>
            </a:r>
          </a:p>
          <a:p>
            <a:pPr eaLnBrk="1" hangingPunct="1"/>
            <a:r>
              <a:rPr lang="en-US" sz="2000" dirty="0">
                <a:latin typeface="Helvetica Neue" charset="0"/>
                <a:ea typeface="ヒラギノ角ゴ ProN W3" charset="0"/>
                <a:cs typeface="ヒラギノ角ゴ ProN W3" charset="0"/>
              </a:rPr>
              <a:t>Spikes</a:t>
            </a:r>
          </a:p>
          <a:p>
            <a:pPr eaLnBrk="1" hangingPunct="1"/>
            <a:r>
              <a:rPr lang="en-US" sz="2000" dirty="0">
                <a:latin typeface="Helvetica Neue" charset="0"/>
                <a:ea typeface="ヒラギノ角ゴ ProN W3" charset="0"/>
                <a:cs typeface="ヒラギノ角ゴ ProN W3" charset="0"/>
              </a:rPr>
              <a:t>Other types of stories... defects, maintenance, training, etc.</a:t>
            </a:r>
          </a:p>
        </p:txBody>
      </p:sp>
      <p:grpSp>
        <p:nvGrpSpPr>
          <p:cNvPr id="254980" name="Group 7"/>
          <p:cNvGrpSpPr>
            <a:grpSpLocks/>
          </p:cNvGrpSpPr>
          <p:nvPr/>
        </p:nvGrpSpPr>
        <p:grpSpPr bwMode="auto">
          <a:xfrm>
            <a:off x="4890122" y="1500188"/>
            <a:ext cx="3732609" cy="1520279"/>
            <a:chOff x="0" y="0"/>
            <a:chExt cx="3344" cy="1816"/>
          </a:xfrm>
        </p:grpSpPr>
        <p:sp>
          <p:nvSpPr>
            <p:cNvPr id="254985" name="Rectangle 5"/>
            <p:cNvSpPr>
              <a:spLocks/>
            </p:cNvSpPr>
            <p:nvPr/>
          </p:nvSpPr>
          <p:spPr bwMode="auto">
            <a:xfrm>
              <a:off x="64" y="48"/>
              <a:ext cx="3216" cy="1640"/>
            </a:xfrm>
            <a:prstGeom prst="rect">
              <a:avLst/>
            </a:prstGeom>
            <a:gradFill rotWithShape="0">
              <a:gsLst>
                <a:gs pos="0">
                  <a:srgbClr val="FFFF66">
                    <a:alpha val="17000"/>
                  </a:srgbClr>
                </a:gs>
                <a:gs pos="100000">
                  <a:srgbClr val="FFFF00">
                    <a:alpha val="90999"/>
                  </a:srgbClr>
                </a:gs>
              </a:gsLst>
              <a:lin ang="42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27905"/>
              <a:r>
                <a:rPr lang="en-US" sz="1800">
                  <a:solidFill>
                    <a:srgbClr val="000000"/>
                  </a:solidFill>
                  <a:latin typeface="Handwriting - Dakota" charset="0"/>
                  <a:ea typeface="ＭＳ Ｐゴシック" charset="0"/>
                  <a:cs typeface="ＭＳ Ｐゴシック" charset="0"/>
                  <a:sym typeface="Handwriting - Dakota" charset="0"/>
                </a:rPr>
                <a:t>As a developer, I want to upgrade to the latest version of the database software so that we have a supported product</a:t>
              </a:r>
            </a:p>
          </p:txBody>
        </p:sp>
        <p:pic>
          <p:nvPicPr>
            <p:cNvPr id="254986" name="Picture 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344"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254981" name="Group 10"/>
          <p:cNvGrpSpPr>
            <a:grpSpLocks/>
          </p:cNvGrpSpPr>
          <p:nvPr/>
        </p:nvGrpSpPr>
        <p:grpSpPr bwMode="auto">
          <a:xfrm>
            <a:off x="4893470" y="3141018"/>
            <a:ext cx="3732609" cy="1520279"/>
            <a:chOff x="0" y="0"/>
            <a:chExt cx="3344" cy="1816"/>
          </a:xfrm>
        </p:grpSpPr>
        <p:sp>
          <p:nvSpPr>
            <p:cNvPr id="254983" name="Rectangle 8"/>
            <p:cNvSpPr>
              <a:spLocks/>
            </p:cNvSpPr>
            <p:nvPr/>
          </p:nvSpPr>
          <p:spPr bwMode="auto">
            <a:xfrm>
              <a:off x="64" y="48"/>
              <a:ext cx="3216" cy="1640"/>
            </a:xfrm>
            <a:prstGeom prst="rect">
              <a:avLst/>
            </a:prstGeom>
            <a:gradFill rotWithShape="0">
              <a:gsLst>
                <a:gs pos="0">
                  <a:srgbClr val="FFFF66">
                    <a:alpha val="17000"/>
                  </a:srgbClr>
                </a:gs>
                <a:gs pos="100000">
                  <a:srgbClr val="FFFF00">
                    <a:alpha val="90999"/>
                  </a:srgbClr>
                </a:gs>
              </a:gsLst>
              <a:lin ang="42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27905"/>
              <a:r>
                <a:rPr lang="en-US" sz="1800" u="sng">
                  <a:solidFill>
                    <a:srgbClr val="000000"/>
                  </a:solidFill>
                  <a:latin typeface="Handwriting - Dakota" charset="0"/>
                  <a:ea typeface="ＭＳ Ｐゴシック" charset="0"/>
                  <a:cs typeface="ＭＳ Ｐゴシック" charset="0"/>
                  <a:sym typeface="Handwriting - Dakota" charset="0"/>
                </a:rPr>
                <a:t>Spike</a:t>
              </a:r>
              <a:r>
                <a:rPr lang="en-US" sz="1800">
                  <a:solidFill>
                    <a:srgbClr val="000000"/>
                  </a:solidFill>
                  <a:latin typeface="Handwriting - Dakota" charset="0"/>
                  <a:ea typeface="ＭＳ Ｐゴシック" charset="0"/>
                  <a:cs typeface="ＭＳ Ｐゴシック" charset="0"/>
                  <a:sym typeface="Handwriting - Dakota" charset="0"/>
                </a:rPr>
                <a:t>: As a developer, I need to investigate a semantic search algorithm to facilitate natural language searching of the person</a:t>
              </a:r>
              <a:r>
                <a:rPr lang="ja-JP" altLang="en-US" sz="1800">
                  <a:solidFill>
                    <a:srgbClr val="000000"/>
                  </a:solidFill>
                  <a:ea typeface="ＭＳ Ｐゴシック" charset="0"/>
                  <a:cs typeface="ＭＳ Ｐゴシック" charset="0"/>
                  <a:sym typeface="Handwriting - Dakota" charset="0"/>
                </a:rPr>
                <a:t>’</a:t>
              </a:r>
              <a:r>
                <a:rPr lang="en-US" altLang="ja-JP" sz="1800">
                  <a:solidFill>
                    <a:srgbClr val="000000"/>
                  </a:solidFill>
                  <a:latin typeface="Handwriting - Dakota" charset="0"/>
                  <a:cs typeface="Handwriting - Dakota" charset="0"/>
                  <a:sym typeface="Handwriting - Dakota" charset="0"/>
                </a:rPr>
                <a:t>s financial record.</a:t>
              </a:r>
              <a:endParaRPr lang="en-US" sz="1800">
                <a:solidFill>
                  <a:srgbClr val="000000"/>
                </a:solidFill>
                <a:latin typeface="Handwriting - Dakota" charset="0"/>
                <a:cs typeface="Handwriting - Dakota" charset="0"/>
                <a:sym typeface="Handwriting - Dakota" charset="0"/>
              </a:endParaRPr>
            </a:p>
          </p:txBody>
        </p:sp>
        <p:pic>
          <p:nvPicPr>
            <p:cNvPr id="254984"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344"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889889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14" name="Group 6"/>
          <p:cNvGrpSpPr>
            <a:grpSpLocks/>
          </p:cNvGrpSpPr>
          <p:nvPr/>
        </p:nvGrpSpPr>
        <p:grpSpPr bwMode="auto">
          <a:xfrm>
            <a:off x="5017370" y="1379638"/>
            <a:ext cx="3732609" cy="1520279"/>
            <a:chOff x="0" y="0"/>
            <a:chExt cx="3344" cy="1816"/>
          </a:xfrm>
        </p:grpSpPr>
        <p:sp>
          <p:nvSpPr>
            <p:cNvPr id="257037" name="Rectangle 4"/>
            <p:cNvSpPr>
              <a:spLocks/>
            </p:cNvSpPr>
            <p:nvPr/>
          </p:nvSpPr>
          <p:spPr bwMode="auto">
            <a:xfrm>
              <a:off x="64" y="48"/>
              <a:ext cx="3216" cy="1640"/>
            </a:xfrm>
            <a:prstGeom prst="rect">
              <a:avLst/>
            </a:prstGeom>
            <a:gradFill rotWithShape="0">
              <a:gsLst>
                <a:gs pos="0">
                  <a:srgbClr val="FFFF66">
                    <a:alpha val="17000"/>
                  </a:srgbClr>
                </a:gs>
                <a:gs pos="100000">
                  <a:srgbClr val="FFFF00">
                    <a:alpha val="90999"/>
                  </a:srgbClr>
                </a:gs>
              </a:gsLst>
              <a:lin ang="42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27905"/>
              <a:r>
                <a:rPr lang="en-US" sz="1800">
                  <a:solidFill>
                    <a:srgbClr val="000000"/>
                  </a:solidFill>
                  <a:latin typeface="Handwriting - Dakota" charset="0"/>
                  <a:ea typeface="ＭＳ Ｐゴシック" charset="0"/>
                  <a:cs typeface="ＭＳ Ｐゴシック" charset="0"/>
                  <a:sym typeface="Handwriting - Dakota" charset="0"/>
                </a:rPr>
                <a:t>As a patient, I want the system to function like the other systems in the suite so that it is familiar and easy to use.</a:t>
              </a:r>
            </a:p>
          </p:txBody>
        </p:sp>
        <p:pic>
          <p:nvPicPr>
            <p:cNvPr id="257038"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344" cy="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94217" name="Group 9"/>
          <p:cNvGrpSpPr>
            <a:grpSpLocks/>
          </p:cNvGrpSpPr>
          <p:nvPr/>
        </p:nvGrpSpPr>
        <p:grpSpPr bwMode="auto">
          <a:xfrm>
            <a:off x="5018486" y="3053953"/>
            <a:ext cx="3732609" cy="1781473"/>
            <a:chOff x="0" y="0"/>
            <a:chExt cx="3344" cy="2128"/>
          </a:xfrm>
        </p:grpSpPr>
        <p:sp>
          <p:nvSpPr>
            <p:cNvPr id="257035" name="Rectangle 7"/>
            <p:cNvSpPr>
              <a:spLocks/>
            </p:cNvSpPr>
            <p:nvPr/>
          </p:nvSpPr>
          <p:spPr bwMode="auto">
            <a:xfrm>
              <a:off x="64" y="48"/>
              <a:ext cx="3216" cy="1952"/>
            </a:xfrm>
            <a:prstGeom prst="rect">
              <a:avLst/>
            </a:prstGeom>
            <a:gradFill rotWithShape="0">
              <a:gsLst>
                <a:gs pos="0">
                  <a:srgbClr val="FFFF66">
                    <a:alpha val="17000"/>
                  </a:srgbClr>
                </a:gs>
                <a:gs pos="100000">
                  <a:srgbClr val="FFFF00">
                    <a:alpha val="90999"/>
                  </a:srgbClr>
                </a:gs>
              </a:gsLst>
              <a:lin ang="42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27905"/>
              <a:r>
                <a:rPr lang="en-US" sz="1800">
                  <a:solidFill>
                    <a:srgbClr val="000000"/>
                  </a:solidFill>
                  <a:latin typeface="Handwriting - Dakota" charset="0"/>
                  <a:ea typeface="ＭＳ Ｐゴシック" charset="0"/>
                  <a:cs typeface="ＭＳ Ｐゴシック" charset="0"/>
                  <a:sym typeface="Handwriting - Dakota" charset="0"/>
                </a:rPr>
                <a:t>As a stakeholder, I want page load times to conform to current standards so that patients will be able to use the system on a dial-up connection.</a:t>
              </a:r>
            </a:p>
          </p:txBody>
        </p:sp>
        <p:pic>
          <p:nvPicPr>
            <p:cNvPr id="257036" name="Picture 8"/>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344" cy="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94218" name="AutoShape 10"/>
          <p:cNvSpPr>
            <a:spLocks/>
          </p:cNvSpPr>
          <p:nvPr/>
        </p:nvSpPr>
        <p:spPr bwMode="auto">
          <a:xfrm>
            <a:off x="3929063" y="1727895"/>
            <a:ext cx="1062633" cy="488900"/>
          </a:xfrm>
          <a:prstGeom prst="rightArrow">
            <a:avLst>
              <a:gd name="adj1" fmla="val 58000"/>
              <a:gd name="adj2" fmla="val 60277"/>
            </a:avLst>
          </a:prstGeom>
          <a:solidFill>
            <a:srgbClr val="FFCC66"/>
          </a:solidFill>
          <a:ln w="12700" cap="flat">
            <a:solidFill>
              <a:srgbClr val="404040"/>
            </a:solidFill>
            <a:prstDash val="solid"/>
            <a:miter lim="800000"/>
            <a:headEnd type="none" w="med" len="med"/>
            <a:tailEnd type="none" w="med" len="med"/>
          </a:ln>
          <a:effectLst>
            <a:outerShdw blurRad="63500" dist="63500" dir="2700000" algn="ctr" rotWithShape="0">
              <a:schemeClr val="bg2">
                <a:alpha val="50000"/>
              </a:schemeClr>
            </a:outerShdw>
          </a:effectLst>
        </p:spPr>
        <p:txBody>
          <a:bodyPr lIns="0" tIns="0" rIns="0" bIns="0"/>
          <a:lstStyle/>
          <a:p>
            <a:pPr>
              <a:defRPr/>
            </a:pPr>
            <a:endParaRPr lang="en-US"/>
          </a:p>
        </p:txBody>
      </p:sp>
      <p:sp>
        <p:nvSpPr>
          <p:cNvPr id="94219" name="AutoShape 11"/>
          <p:cNvSpPr>
            <a:spLocks/>
          </p:cNvSpPr>
          <p:nvPr/>
        </p:nvSpPr>
        <p:spPr bwMode="auto">
          <a:xfrm>
            <a:off x="3875485" y="3415606"/>
            <a:ext cx="1062633" cy="488900"/>
          </a:xfrm>
          <a:prstGeom prst="rightArrow">
            <a:avLst>
              <a:gd name="adj1" fmla="val 58000"/>
              <a:gd name="adj2" fmla="val 60277"/>
            </a:avLst>
          </a:prstGeom>
          <a:solidFill>
            <a:srgbClr val="FFCC66"/>
          </a:solidFill>
          <a:ln w="12700" cap="flat">
            <a:solidFill>
              <a:srgbClr val="404040"/>
            </a:solidFill>
            <a:prstDash val="solid"/>
            <a:miter lim="800000"/>
            <a:headEnd type="none" w="med" len="med"/>
            <a:tailEnd type="none" w="med" len="med"/>
          </a:ln>
          <a:effectLst>
            <a:outerShdw blurRad="63500" dist="63500" dir="2700000" algn="ctr" rotWithShape="0">
              <a:schemeClr val="bg2">
                <a:alpha val="50000"/>
              </a:schemeClr>
            </a:outerShdw>
          </a:effectLst>
        </p:spPr>
        <p:txBody>
          <a:bodyPr lIns="0" tIns="0" rIns="0" bIns="0"/>
          <a:lstStyle/>
          <a:p>
            <a:pPr>
              <a:defRPr/>
            </a:pPr>
            <a:endParaRPr lang="en-US"/>
          </a:p>
        </p:txBody>
      </p:sp>
      <p:sp>
        <p:nvSpPr>
          <p:cNvPr id="94220" name="Line 12"/>
          <p:cNvSpPr>
            <a:spLocks noChangeShapeType="1"/>
          </p:cNvSpPr>
          <p:nvPr/>
        </p:nvSpPr>
        <p:spPr bwMode="auto">
          <a:xfrm>
            <a:off x="5089923" y="2333732"/>
            <a:ext cx="3277195" cy="0"/>
          </a:xfrm>
          <a:prstGeom prst="line">
            <a:avLst/>
          </a:prstGeom>
          <a:noFill/>
          <a:ln w="25400">
            <a:solidFill>
              <a:srgbClr val="40404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4221" name="Line 13"/>
          <p:cNvSpPr>
            <a:spLocks noChangeShapeType="1"/>
          </p:cNvSpPr>
          <p:nvPr/>
        </p:nvSpPr>
        <p:spPr bwMode="auto">
          <a:xfrm flipV="1">
            <a:off x="5089922" y="3817442"/>
            <a:ext cx="2771032" cy="0"/>
          </a:xfrm>
          <a:prstGeom prst="line">
            <a:avLst/>
          </a:prstGeom>
          <a:noFill/>
          <a:ln w="25400">
            <a:solidFill>
              <a:srgbClr val="40404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7033" name="Rectangle 14"/>
          <p:cNvSpPr>
            <a:spLocks/>
          </p:cNvSpPr>
          <p:nvPr/>
        </p:nvSpPr>
        <p:spPr bwMode="auto">
          <a:xfrm>
            <a:off x="500062" y="1172022"/>
            <a:ext cx="3491508" cy="371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494700" indent="-342900">
              <a:spcBef>
                <a:spcPts val="1266"/>
              </a:spcBef>
              <a:buSzPct val="100000"/>
              <a:buFont typeface="Arial"/>
              <a:buChar char="•"/>
            </a:pPr>
            <a:r>
              <a:rPr lang="en-US" sz="2000" dirty="0">
                <a:solidFill>
                  <a:srgbClr val="1A1A1A"/>
                </a:solidFill>
                <a:latin typeface="Helvetica Neue" charset="0"/>
                <a:ea typeface="ＭＳ Ｐゴシック" charset="0"/>
                <a:cs typeface="ＭＳ Ｐゴシック" charset="0"/>
                <a:sym typeface="Helvetica Neue" charset="0"/>
              </a:rPr>
              <a:t>Constraints often do not represent user </a:t>
            </a:r>
            <a:r>
              <a:rPr lang="en-US" sz="2000" dirty="0" smtClean="0">
                <a:solidFill>
                  <a:srgbClr val="1A1A1A"/>
                </a:solidFill>
                <a:latin typeface="Helvetica Neue" charset="0"/>
                <a:ea typeface="ＭＳ Ｐゴシック" charset="0"/>
                <a:cs typeface="ＭＳ Ｐゴシック" charset="0"/>
                <a:sym typeface="Helvetica Neue" charset="0"/>
              </a:rPr>
              <a:t>functionality. </a:t>
            </a:r>
          </a:p>
          <a:p>
            <a:pPr marL="494700" indent="-342900">
              <a:spcBef>
                <a:spcPts val="1266"/>
              </a:spcBef>
              <a:buSzPct val="100000"/>
              <a:buFont typeface="Arial"/>
              <a:buChar char="•"/>
            </a:pPr>
            <a:r>
              <a:rPr lang="en-US" sz="2000" dirty="0" smtClean="0">
                <a:solidFill>
                  <a:srgbClr val="1A1A1A"/>
                </a:solidFill>
                <a:latin typeface="Helvetica Neue" charset="0"/>
                <a:ea typeface="ＭＳ Ｐゴシック" charset="0"/>
                <a:cs typeface="ＭＳ Ｐゴシック" charset="0"/>
                <a:sym typeface="Helvetica Neue" charset="0"/>
              </a:rPr>
              <a:t>Should </a:t>
            </a:r>
            <a:r>
              <a:rPr lang="en-US" sz="2000" dirty="0">
                <a:solidFill>
                  <a:srgbClr val="1A1A1A"/>
                </a:solidFill>
                <a:latin typeface="Helvetica Neue" charset="0"/>
                <a:ea typeface="ＭＳ Ｐゴシック" charset="0"/>
                <a:cs typeface="ＭＳ Ｐゴシック" charset="0"/>
                <a:sym typeface="Helvetica Neue" charset="0"/>
              </a:rPr>
              <a:t>be documented and remain visible for team, but does not go into the product </a:t>
            </a:r>
            <a:r>
              <a:rPr lang="en-US" sz="2000" dirty="0" smtClean="0">
                <a:solidFill>
                  <a:srgbClr val="1A1A1A"/>
                </a:solidFill>
                <a:latin typeface="Helvetica Neue" charset="0"/>
                <a:ea typeface="ＭＳ Ｐゴシック" charset="0"/>
                <a:cs typeface="ＭＳ Ｐゴシック" charset="0"/>
                <a:sym typeface="Helvetica Neue" charset="0"/>
              </a:rPr>
              <a:t>backlog.</a:t>
            </a:r>
          </a:p>
          <a:p>
            <a:pPr marL="494700" indent="-342900">
              <a:spcBef>
                <a:spcPts val="1266"/>
              </a:spcBef>
              <a:buSzPct val="100000"/>
              <a:buFont typeface="Arial"/>
              <a:buChar char="•"/>
            </a:pPr>
            <a:r>
              <a:rPr lang="en-US" sz="2000" dirty="0" smtClean="0">
                <a:solidFill>
                  <a:srgbClr val="1A1A1A"/>
                </a:solidFill>
                <a:latin typeface="Helvetica Neue" charset="0"/>
                <a:ea typeface="ＭＳ Ｐゴシック" charset="0"/>
                <a:cs typeface="ＭＳ Ｐゴシック" charset="0"/>
                <a:sym typeface="Helvetica Neue" charset="0"/>
              </a:rPr>
              <a:t>Should </a:t>
            </a:r>
            <a:r>
              <a:rPr lang="en-US" sz="2000" dirty="0">
                <a:solidFill>
                  <a:srgbClr val="1A1A1A"/>
                </a:solidFill>
                <a:latin typeface="Helvetica Neue" charset="0"/>
                <a:ea typeface="ＭＳ Ｐゴシック" charset="0"/>
                <a:cs typeface="ＭＳ Ｐゴシック" charset="0"/>
                <a:sym typeface="Helvetica Neue" charset="0"/>
              </a:rPr>
              <a:t>be stated in measurable terms and be testable</a:t>
            </a:r>
          </a:p>
          <a:p>
            <a:pPr marL="465444" indent="-313644"/>
            <a:endParaRPr lang="en-US" sz="2000" dirty="0">
              <a:ea typeface="ＭＳ Ｐゴシック" charset="0"/>
              <a:cs typeface="ＭＳ Ｐゴシック" charset="0"/>
            </a:endParaRPr>
          </a:p>
        </p:txBody>
      </p:sp>
      <p:sp>
        <p:nvSpPr>
          <p:cNvPr id="16" name="Line 13"/>
          <p:cNvSpPr>
            <a:spLocks noChangeShapeType="1"/>
          </p:cNvSpPr>
          <p:nvPr/>
        </p:nvSpPr>
        <p:spPr bwMode="auto">
          <a:xfrm flipV="1">
            <a:off x="5089923" y="4067825"/>
            <a:ext cx="1056161" cy="0"/>
          </a:xfrm>
          <a:prstGeom prst="line">
            <a:avLst/>
          </a:prstGeom>
          <a:noFill/>
          <a:ln w="25400">
            <a:solidFill>
              <a:srgbClr val="40404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8" name="Rectangle 3"/>
          <p:cNvSpPr>
            <a:spLocks noGrp="1" noChangeArrowheads="1"/>
          </p:cNvSpPr>
          <p:nvPr>
            <p:ph type="title"/>
          </p:nvPr>
        </p:nvSpPr>
        <p:spPr>
          <a:xfrm>
            <a:off x="455614" y="102394"/>
            <a:ext cx="7088187" cy="514350"/>
          </a:xfrm>
        </p:spPr>
        <p:txBody>
          <a:bodyPr>
            <a:normAutofit fontScale="90000"/>
          </a:bodyPr>
          <a:lstStyle/>
          <a:p>
            <a:pPr eaLnBrk="1" hangingPunct="1">
              <a:defRPr/>
            </a:pPr>
            <a:r>
              <a:rPr lang="en-US" dirty="0" smtClean="0"/>
              <a:t>Non-User Stories: Constraints</a:t>
            </a:r>
          </a:p>
        </p:txBody>
      </p:sp>
    </p:spTree>
    <p:extLst>
      <p:ext uri="{BB962C8B-B14F-4D97-AF65-F5344CB8AC3E}">
        <p14:creationId xmlns:p14="http://schemas.microsoft.com/office/powerpoint/2010/main" val="76660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94214"/>
                                        </p:tgtEl>
                                        <p:attrNameLst>
                                          <p:attrName>style.visibility</p:attrName>
                                        </p:attrNameLst>
                                      </p:cBhvr>
                                      <p:to>
                                        <p:strVal val="visible"/>
                                      </p:to>
                                    </p:set>
                                    <p:anim calcmode="lin" valueType="num">
                                      <p:cBhvr>
                                        <p:cTn id="7" dur="500" fill="hold"/>
                                        <p:tgtEl>
                                          <p:spTgt spid="94214"/>
                                        </p:tgtEl>
                                        <p:attrNameLst>
                                          <p:attrName>ppt_x</p:attrName>
                                        </p:attrNameLst>
                                      </p:cBhvr>
                                      <p:tavLst>
                                        <p:tav tm="0">
                                          <p:val>
                                            <p:strVal val="#ppt_x-#ppt_w/2"/>
                                          </p:val>
                                        </p:tav>
                                        <p:tav tm="100000">
                                          <p:val>
                                            <p:strVal val="#ppt_x"/>
                                          </p:val>
                                        </p:tav>
                                      </p:tavLst>
                                    </p:anim>
                                    <p:anim calcmode="lin" valueType="num">
                                      <p:cBhvr>
                                        <p:cTn id="8" dur="500" fill="hold"/>
                                        <p:tgtEl>
                                          <p:spTgt spid="94214"/>
                                        </p:tgtEl>
                                        <p:attrNameLst>
                                          <p:attrName>ppt_y</p:attrName>
                                        </p:attrNameLst>
                                      </p:cBhvr>
                                      <p:tavLst>
                                        <p:tav tm="0">
                                          <p:val>
                                            <p:strVal val="#ppt_y"/>
                                          </p:val>
                                        </p:tav>
                                        <p:tav tm="100000">
                                          <p:val>
                                            <p:strVal val="#ppt_y"/>
                                          </p:val>
                                        </p:tav>
                                      </p:tavLst>
                                    </p:anim>
                                    <p:anim calcmode="lin" valueType="num">
                                      <p:cBhvr>
                                        <p:cTn id="9" dur="500" fill="hold"/>
                                        <p:tgtEl>
                                          <p:spTgt spid="94214"/>
                                        </p:tgtEl>
                                        <p:attrNameLst>
                                          <p:attrName>ppt_w</p:attrName>
                                        </p:attrNameLst>
                                      </p:cBhvr>
                                      <p:tavLst>
                                        <p:tav tm="0">
                                          <p:val>
                                            <p:fltVal val="0"/>
                                          </p:val>
                                        </p:tav>
                                        <p:tav tm="100000">
                                          <p:val>
                                            <p:strVal val="#ppt_w"/>
                                          </p:val>
                                        </p:tav>
                                      </p:tavLst>
                                    </p:anim>
                                    <p:anim calcmode="lin" valueType="num">
                                      <p:cBhvr>
                                        <p:cTn id="10" dur="500" fill="hold"/>
                                        <p:tgtEl>
                                          <p:spTgt spid="94214"/>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grpId="0" nodeType="clickEffect">
                                  <p:stCondLst>
                                    <p:cond delay="0"/>
                                  </p:stCondLst>
                                  <p:iterate type="lt">
                                    <p:tmPct val="100000"/>
                                  </p:iterate>
                                  <p:childTnLst>
                                    <p:set>
                                      <p:cBhvr>
                                        <p:cTn id="14" dur="1" fill="hold">
                                          <p:stCondLst>
                                            <p:cond delay="0"/>
                                          </p:stCondLst>
                                        </p:cTn>
                                        <p:tgtEl>
                                          <p:spTgt spid="94218"/>
                                        </p:tgtEl>
                                        <p:attrNameLst>
                                          <p:attrName>style.visibility</p:attrName>
                                        </p:attrNameLst>
                                      </p:cBhvr>
                                      <p:to>
                                        <p:strVal val="visible"/>
                                      </p:to>
                                    </p:set>
                                    <p:anim calcmode="lin" valueType="num">
                                      <p:cBhvr additive="base">
                                        <p:cTn id="15" dur="75" fill="hold"/>
                                        <p:tgtEl>
                                          <p:spTgt spid="94218"/>
                                        </p:tgtEl>
                                        <p:attrNameLst>
                                          <p:attrName>ppt_x</p:attrName>
                                        </p:attrNameLst>
                                      </p:cBhvr>
                                      <p:tavLst>
                                        <p:tav tm="0">
                                          <p:val>
                                            <p:strVal val="0-#ppt_w/2"/>
                                          </p:val>
                                        </p:tav>
                                        <p:tav tm="100000">
                                          <p:val>
                                            <p:strVal val="#ppt_x"/>
                                          </p:val>
                                        </p:tav>
                                      </p:tavLst>
                                    </p:anim>
                                    <p:anim calcmode="lin" valueType="num">
                                      <p:cBhvr additive="base">
                                        <p:cTn id="16" dur="75" fill="hold"/>
                                        <p:tgtEl>
                                          <p:spTgt spid="94218"/>
                                        </p:tgtEl>
                                        <p:attrNameLst>
                                          <p:attrName>ppt_y</p:attrName>
                                        </p:attrNameLst>
                                      </p:cBhvr>
                                      <p:tavLst>
                                        <p:tav tm="0">
                                          <p:val>
                                            <p:strVal val="0-#ppt_h/2"/>
                                          </p:val>
                                        </p:tav>
                                        <p:tav tm="100000">
                                          <p:val>
                                            <p:strVal val="#ppt_y"/>
                                          </p:val>
                                        </p:tav>
                                      </p:tavLst>
                                    </p:anim>
                                  </p:childTnLst>
                                </p:cTn>
                              </p:par>
                            </p:childTnLst>
                          </p:cTn>
                        </p:par>
                        <p:par>
                          <p:cTn id="17" fill="hold" nodeType="afterGroup">
                            <p:stCondLst>
                              <p:cond delay="75"/>
                            </p:stCondLst>
                            <p:childTnLst>
                              <p:par>
                                <p:cTn id="18" presetID="22" presetClass="entr" presetSubtype="8" fill="hold" grpId="0" nodeType="afterEffect">
                                  <p:stCondLst>
                                    <p:cond delay="500"/>
                                  </p:stCondLst>
                                  <p:childTnLst>
                                    <p:set>
                                      <p:cBhvr>
                                        <p:cTn id="19" dur="1" fill="hold">
                                          <p:stCondLst>
                                            <p:cond delay="0"/>
                                          </p:stCondLst>
                                        </p:cTn>
                                        <p:tgtEl>
                                          <p:spTgt spid="94220"/>
                                        </p:tgtEl>
                                        <p:attrNameLst>
                                          <p:attrName>style.visibility</p:attrName>
                                        </p:attrNameLst>
                                      </p:cBhvr>
                                      <p:to>
                                        <p:strVal val="visible"/>
                                      </p:to>
                                    </p:set>
                                    <p:animEffect transition="in" filter="wipe(left)">
                                      <p:cBhvr>
                                        <p:cTn id="20" dur="500"/>
                                        <p:tgtEl>
                                          <p:spTgt spid="9422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nodeType="clickEffect">
                                  <p:stCondLst>
                                    <p:cond delay="0"/>
                                  </p:stCondLst>
                                  <p:childTnLst>
                                    <p:set>
                                      <p:cBhvr>
                                        <p:cTn id="24" dur="1" fill="hold">
                                          <p:stCondLst>
                                            <p:cond delay="0"/>
                                          </p:stCondLst>
                                        </p:cTn>
                                        <p:tgtEl>
                                          <p:spTgt spid="94217"/>
                                        </p:tgtEl>
                                        <p:attrNameLst>
                                          <p:attrName>style.visibility</p:attrName>
                                        </p:attrNameLst>
                                      </p:cBhvr>
                                      <p:to>
                                        <p:strVal val="visible"/>
                                      </p:to>
                                    </p:set>
                                    <p:anim calcmode="lin" valueType="num">
                                      <p:cBhvr>
                                        <p:cTn id="25" dur="500" fill="hold"/>
                                        <p:tgtEl>
                                          <p:spTgt spid="94217"/>
                                        </p:tgtEl>
                                        <p:attrNameLst>
                                          <p:attrName>ppt_x</p:attrName>
                                        </p:attrNameLst>
                                      </p:cBhvr>
                                      <p:tavLst>
                                        <p:tav tm="0">
                                          <p:val>
                                            <p:strVal val="#ppt_x-#ppt_w/2"/>
                                          </p:val>
                                        </p:tav>
                                        <p:tav tm="100000">
                                          <p:val>
                                            <p:strVal val="#ppt_x"/>
                                          </p:val>
                                        </p:tav>
                                      </p:tavLst>
                                    </p:anim>
                                    <p:anim calcmode="lin" valueType="num">
                                      <p:cBhvr>
                                        <p:cTn id="26" dur="500" fill="hold"/>
                                        <p:tgtEl>
                                          <p:spTgt spid="94217"/>
                                        </p:tgtEl>
                                        <p:attrNameLst>
                                          <p:attrName>ppt_y</p:attrName>
                                        </p:attrNameLst>
                                      </p:cBhvr>
                                      <p:tavLst>
                                        <p:tav tm="0">
                                          <p:val>
                                            <p:strVal val="#ppt_y"/>
                                          </p:val>
                                        </p:tav>
                                        <p:tav tm="100000">
                                          <p:val>
                                            <p:strVal val="#ppt_y"/>
                                          </p:val>
                                        </p:tav>
                                      </p:tavLst>
                                    </p:anim>
                                    <p:anim calcmode="lin" valueType="num">
                                      <p:cBhvr>
                                        <p:cTn id="27" dur="500" fill="hold"/>
                                        <p:tgtEl>
                                          <p:spTgt spid="94217"/>
                                        </p:tgtEl>
                                        <p:attrNameLst>
                                          <p:attrName>ppt_w</p:attrName>
                                        </p:attrNameLst>
                                      </p:cBhvr>
                                      <p:tavLst>
                                        <p:tav tm="0">
                                          <p:val>
                                            <p:fltVal val="0"/>
                                          </p:val>
                                        </p:tav>
                                        <p:tav tm="100000">
                                          <p:val>
                                            <p:strVal val="#ppt_w"/>
                                          </p:val>
                                        </p:tav>
                                      </p:tavLst>
                                    </p:anim>
                                    <p:anim calcmode="lin" valueType="num">
                                      <p:cBhvr>
                                        <p:cTn id="28" dur="500" fill="hold"/>
                                        <p:tgtEl>
                                          <p:spTgt spid="94217"/>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9" fill="hold" grpId="0" nodeType="clickEffect">
                                  <p:stCondLst>
                                    <p:cond delay="0"/>
                                  </p:stCondLst>
                                  <p:iterate type="lt">
                                    <p:tmPct val="100000"/>
                                  </p:iterate>
                                  <p:childTnLst>
                                    <p:set>
                                      <p:cBhvr>
                                        <p:cTn id="32" dur="1" fill="hold">
                                          <p:stCondLst>
                                            <p:cond delay="0"/>
                                          </p:stCondLst>
                                        </p:cTn>
                                        <p:tgtEl>
                                          <p:spTgt spid="94219"/>
                                        </p:tgtEl>
                                        <p:attrNameLst>
                                          <p:attrName>style.visibility</p:attrName>
                                        </p:attrNameLst>
                                      </p:cBhvr>
                                      <p:to>
                                        <p:strVal val="visible"/>
                                      </p:to>
                                    </p:set>
                                    <p:anim calcmode="lin" valueType="num">
                                      <p:cBhvr additive="base">
                                        <p:cTn id="33" dur="75" fill="hold"/>
                                        <p:tgtEl>
                                          <p:spTgt spid="94219"/>
                                        </p:tgtEl>
                                        <p:attrNameLst>
                                          <p:attrName>ppt_x</p:attrName>
                                        </p:attrNameLst>
                                      </p:cBhvr>
                                      <p:tavLst>
                                        <p:tav tm="0">
                                          <p:val>
                                            <p:strVal val="0-#ppt_w/2"/>
                                          </p:val>
                                        </p:tav>
                                        <p:tav tm="100000">
                                          <p:val>
                                            <p:strVal val="#ppt_x"/>
                                          </p:val>
                                        </p:tav>
                                      </p:tavLst>
                                    </p:anim>
                                    <p:anim calcmode="lin" valueType="num">
                                      <p:cBhvr additive="base">
                                        <p:cTn id="34" dur="75" fill="hold"/>
                                        <p:tgtEl>
                                          <p:spTgt spid="94219"/>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75"/>
                            </p:stCondLst>
                            <p:childTnLst>
                              <p:par>
                                <p:cTn id="36" presetID="22" presetClass="entr" presetSubtype="8" fill="hold" grpId="0" nodeType="afterEffect">
                                  <p:stCondLst>
                                    <p:cond delay="500"/>
                                  </p:stCondLst>
                                  <p:childTnLst>
                                    <p:set>
                                      <p:cBhvr>
                                        <p:cTn id="37" dur="1" fill="hold">
                                          <p:stCondLst>
                                            <p:cond delay="0"/>
                                          </p:stCondLst>
                                        </p:cTn>
                                        <p:tgtEl>
                                          <p:spTgt spid="94221"/>
                                        </p:tgtEl>
                                        <p:attrNameLst>
                                          <p:attrName>style.visibility</p:attrName>
                                        </p:attrNameLst>
                                      </p:cBhvr>
                                      <p:to>
                                        <p:strVal val="visible"/>
                                      </p:to>
                                    </p:set>
                                    <p:animEffect transition="in" filter="wipe(left)">
                                      <p:cBhvr>
                                        <p:cTn id="38" dur="500"/>
                                        <p:tgtEl>
                                          <p:spTgt spid="94221"/>
                                        </p:tgtEl>
                                      </p:cBhvr>
                                    </p:animEffect>
                                  </p:childTnLst>
                                </p:cTn>
                              </p:par>
                            </p:childTnLst>
                          </p:cTn>
                        </p:par>
                        <p:par>
                          <p:cTn id="39" fill="hold">
                            <p:stCondLst>
                              <p:cond delay="1075"/>
                            </p:stCondLst>
                            <p:childTnLst>
                              <p:par>
                                <p:cTn id="40" presetID="22" presetClass="entr" presetSubtype="8" fill="hold" grpId="0" nodeType="after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P spid="94219" grpId="0" animBg="1"/>
      <p:bldP spid="94220" grpId="0" animBg="1"/>
      <p:bldP spid="94221"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p:txBody>
          <a:bodyPr>
            <a:normAutofit fontScale="90000"/>
          </a:bodyPr>
          <a:lstStyle/>
          <a:p>
            <a:pPr eaLnBrk="1" hangingPunct="1">
              <a:defRPr/>
            </a:pPr>
            <a:r>
              <a:rPr lang="en-US" smtClean="0"/>
              <a:t>Functional vs. Non-Functional</a:t>
            </a:r>
          </a:p>
        </p:txBody>
      </p:sp>
      <p:sp>
        <p:nvSpPr>
          <p:cNvPr id="261123"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r>
              <a:rPr lang="en-US" sz="2000" dirty="0">
                <a:latin typeface="Helvetica Neue" charset="0"/>
                <a:ea typeface="ヒラギノ角ゴ ProN W3" charset="0"/>
                <a:cs typeface="ヒラギノ角ゴ ProN W3" charset="0"/>
              </a:rPr>
              <a:t>Functional - Captured through User Stories</a:t>
            </a:r>
            <a:br>
              <a:rPr lang="en-US" sz="2000" dirty="0">
                <a:latin typeface="Helvetica Neue" charset="0"/>
                <a:ea typeface="ヒラギノ角ゴ ProN W3" charset="0"/>
                <a:cs typeface="ヒラギノ角ゴ ProN W3" charset="0"/>
              </a:rPr>
            </a:br>
            <a:r>
              <a:rPr lang="en-US" sz="1400" dirty="0">
                <a:latin typeface="Helvetica Neue" charset="0"/>
                <a:ea typeface="ヒラギノ角ゴ ProN W3" charset="0"/>
                <a:cs typeface="ヒラギノ角ゴ ProN W3" charset="0"/>
              </a:rPr>
              <a:t>  </a:t>
            </a:r>
            <a:r>
              <a:rPr lang="en-US" sz="2400" dirty="0">
                <a:latin typeface="Helvetica Neue" charset="0"/>
                <a:ea typeface="ヒラギノ角ゴ ProN W3" charset="0"/>
                <a:cs typeface="ヒラギノ角ゴ ProN W3" charset="0"/>
              </a:rPr>
              <a:t/>
            </a:r>
            <a:br>
              <a:rPr lang="en-US" sz="2400" dirty="0">
                <a:latin typeface="Helvetica Neue" charset="0"/>
                <a:ea typeface="ヒラギノ角ゴ ProN W3" charset="0"/>
                <a:cs typeface="ヒラギノ角ゴ ProN W3" charset="0"/>
              </a:rPr>
            </a:br>
            <a:r>
              <a:rPr lang="en-US" sz="2400" dirty="0">
                <a:latin typeface="Helvetica Neue" charset="0"/>
                <a:ea typeface="ヒラギノ角ゴ ProN W3" charset="0"/>
                <a:cs typeface="ヒラギノ角ゴ ProN W3" charset="0"/>
              </a:rPr>
              <a:t>    </a:t>
            </a:r>
            <a:r>
              <a:rPr lang="en-US" sz="2000" dirty="0">
                <a:latin typeface="Helvetica Neue" charset="0"/>
                <a:ea typeface="ヒラギノ角ゴ ProN W3" charset="0"/>
                <a:cs typeface="ヒラギノ角ゴ ProN W3" charset="0"/>
              </a:rPr>
              <a:t> As a &lt;user role&gt;, </a:t>
            </a:r>
            <a:br>
              <a:rPr lang="en-US" sz="2000" dirty="0">
                <a:latin typeface="Helvetica Neue" charset="0"/>
                <a:ea typeface="ヒラギノ角ゴ ProN W3" charset="0"/>
                <a:cs typeface="ヒラギノ角ゴ ProN W3" charset="0"/>
              </a:rPr>
            </a:br>
            <a:r>
              <a:rPr lang="en-US" sz="2000" dirty="0">
                <a:latin typeface="Helvetica Neue" charset="0"/>
                <a:ea typeface="ヒラギノ角ゴ ProN W3" charset="0"/>
                <a:cs typeface="ヒラギノ角ゴ ProN W3" charset="0"/>
              </a:rPr>
              <a:t>     I want to &lt;desired FUNCTION&gt;,</a:t>
            </a:r>
            <a:br>
              <a:rPr lang="en-US" sz="2000" dirty="0">
                <a:latin typeface="Helvetica Neue" charset="0"/>
                <a:ea typeface="ヒラギノ角ゴ ProN W3" charset="0"/>
                <a:cs typeface="ヒラギノ角ゴ ProN W3" charset="0"/>
              </a:rPr>
            </a:br>
            <a:r>
              <a:rPr lang="en-US" sz="2000" dirty="0">
                <a:latin typeface="Helvetica Neue" charset="0"/>
                <a:ea typeface="ヒラギノ角ゴ ProN W3" charset="0"/>
                <a:cs typeface="ヒラギノ角ゴ ProN W3" charset="0"/>
              </a:rPr>
              <a:t>     so that &lt;desired benefit&gt;.</a:t>
            </a:r>
            <a:br>
              <a:rPr lang="en-US" sz="2000" dirty="0">
                <a:latin typeface="Helvetica Neue" charset="0"/>
                <a:ea typeface="ヒラギノ角ゴ ProN W3" charset="0"/>
                <a:cs typeface="ヒラギノ角ゴ ProN W3" charset="0"/>
              </a:rPr>
            </a:br>
            <a:r>
              <a:rPr lang="en-US" sz="2000" dirty="0">
                <a:latin typeface="Helvetica Neue" charset="0"/>
                <a:ea typeface="ヒラギノ角ゴ ProN W3" charset="0"/>
                <a:cs typeface="ヒラギノ角ゴ ProN W3" charset="0"/>
              </a:rPr>
              <a:t/>
            </a:r>
            <a:br>
              <a:rPr lang="en-US" sz="2000" dirty="0">
                <a:latin typeface="Helvetica Neue" charset="0"/>
                <a:ea typeface="ヒラギノ角ゴ ProN W3" charset="0"/>
                <a:cs typeface="ヒラギノ角ゴ ProN W3" charset="0"/>
              </a:rPr>
            </a:br>
            <a:r>
              <a:rPr lang="en-US" sz="2000" dirty="0">
                <a:latin typeface="Helvetica Neue" charset="0"/>
                <a:ea typeface="ヒラギノ角ゴ ProN W3" charset="0"/>
                <a:cs typeface="ヒラギノ角ゴ ProN W3" charset="0"/>
              </a:rPr>
              <a:t>     Acceptance Criteria could also elaborate on functions.</a:t>
            </a:r>
          </a:p>
          <a:p>
            <a:pPr eaLnBrk="1" hangingPunct="1"/>
            <a:r>
              <a:rPr lang="en-US" sz="2000" dirty="0">
                <a:latin typeface="Helvetica Neue" charset="0"/>
                <a:ea typeface="ヒラギノ角ゴ ProN W3" charset="0"/>
                <a:cs typeface="ヒラギノ角ゴ ProN W3" charset="0"/>
              </a:rPr>
              <a:t>Non-Functional - Captured in Several Ways</a:t>
            </a:r>
          </a:p>
          <a:p>
            <a:pPr lvl="1" eaLnBrk="1" hangingPunct="1"/>
            <a:r>
              <a:rPr lang="en-US" sz="1800" dirty="0">
                <a:latin typeface="Helvetica Neue" charset="0"/>
                <a:ea typeface="ヒラギノ角ゴ ProN W3" charset="0"/>
                <a:cs typeface="ヒラギノ角ゴ ProN W3" charset="0"/>
              </a:rPr>
              <a:t>Acceptance Criteria</a:t>
            </a:r>
          </a:p>
          <a:p>
            <a:pPr lvl="1" eaLnBrk="1" hangingPunct="1"/>
            <a:r>
              <a:rPr lang="en-US" sz="1800" dirty="0">
                <a:latin typeface="Helvetica Neue" charset="0"/>
                <a:ea typeface="ヒラギノ角ゴ ProN W3" charset="0"/>
                <a:cs typeface="ヒラギノ角ゴ ProN W3" charset="0"/>
              </a:rPr>
              <a:t>Definition of Done</a:t>
            </a:r>
          </a:p>
          <a:p>
            <a:pPr lvl="1" eaLnBrk="1" hangingPunct="1"/>
            <a:r>
              <a:rPr lang="en-US" sz="1800" dirty="0">
                <a:latin typeface="Helvetica Neue" charset="0"/>
                <a:ea typeface="ヒラギノ角ゴ ProN W3" charset="0"/>
                <a:cs typeface="ヒラギノ角ゴ ProN W3" charset="0"/>
              </a:rPr>
              <a:t>Constraints of the Product</a:t>
            </a:r>
          </a:p>
        </p:txBody>
      </p:sp>
    </p:spTree>
    <p:extLst>
      <p:ext uri="{BB962C8B-B14F-4D97-AF65-F5344CB8AC3E}">
        <p14:creationId xmlns:p14="http://schemas.microsoft.com/office/powerpoint/2010/main" val="1507655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p:txBody>
          <a:bodyPr>
            <a:normAutofit fontScale="90000"/>
          </a:bodyPr>
          <a:lstStyle/>
          <a:p>
            <a:pPr eaLnBrk="1" hangingPunct="1">
              <a:defRPr/>
            </a:pPr>
            <a:r>
              <a:rPr lang="en-US" smtClean="0"/>
              <a:t>Guidelines for Good Stories</a:t>
            </a:r>
          </a:p>
        </p:txBody>
      </p:sp>
      <p:sp>
        <p:nvSpPr>
          <p:cNvPr id="263171" name="Rectangle 4"/>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eaLnBrk="1" hangingPunct="1">
              <a:buSzPct val="99000"/>
              <a:buFont typeface="Helvetica Neue" charset="0"/>
              <a:buAutoNum type="arabicPeriod"/>
            </a:pPr>
            <a:r>
              <a:rPr lang="en-US" sz="2000" dirty="0">
                <a:latin typeface="Helvetica Neue" charset="0"/>
                <a:ea typeface="ヒラギノ角ゴ ProN W3" charset="0"/>
                <a:cs typeface="ヒラギノ角ゴ ProN W3" charset="0"/>
              </a:rPr>
              <a:t> Start with Goal Stories</a:t>
            </a:r>
          </a:p>
          <a:p>
            <a:pPr eaLnBrk="1" hangingPunct="1">
              <a:buSzPct val="99000"/>
              <a:buFont typeface="Helvetica Neue" charset="0"/>
              <a:buAutoNum type="arabicPeriod"/>
            </a:pPr>
            <a:r>
              <a:rPr lang="en-US" sz="2000" dirty="0">
                <a:latin typeface="Helvetica Neue" charset="0"/>
                <a:ea typeface="ヒラギノ角ゴ ProN W3" charset="0"/>
                <a:cs typeface="ヒラギノ角ゴ ProN W3" charset="0"/>
              </a:rPr>
              <a:t> Slice it Up</a:t>
            </a:r>
          </a:p>
          <a:p>
            <a:pPr eaLnBrk="1" hangingPunct="1">
              <a:buSzPct val="99000"/>
              <a:buFont typeface="Helvetica Neue" charset="0"/>
              <a:buAutoNum type="arabicPeriod"/>
            </a:pPr>
            <a:r>
              <a:rPr lang="en-US" sz="2000" dirty="0">
                <a:latin typeface="Helvetica Neue" charset="0"/>
                <a:ea typeface="ヒラギノ角ゴ ProN W3" charset="0"/>
                <a:cs typeface="ヒラギノ角ゴ ProN W3" charset="0"/>
              </a:rPr>
              <a:t> Open vs. Closed Stories</a:t>
            </a:r>
          </a:p>
          <a:p>
            <a:pPr eaLnBrk="1" hangingPunct="1">
              <a:buSzPct val="99000"/>
              <a:buFont typeface="Helvetica Neue" charset="0"/>
              <a:buAutoNum type="arabicPeriod"/>
            </a:pPr>
            <a:r>
              <a:rPr lang="en-US" sz="2000" dirty="0">
                <a:latin typeface="Helvetica Neue" charset="0"/>
                <a:ea typeface="ヒラギノ角ゴ ProN W3" charset="0"/>
                <a:cs typeface="ヒラギノ角ゴ ProN W3" charset="0"/>
              </a:rPr>
              <a:t> Size the Story to the Horizon</a:t>
            </a:r>
          </a:p>
        </p:txBody>
      </p:sp>
      <p:sp>
        <p:nvSpPr>
          <p:cNvPr id="263173" name="TextBox 5"/>
          <p:cNvSpPr txBox="1">
            <a:spLocks noChangeArrowheads="1"/>
          </p:cNvSpPr>
          <p:nvPr/>
        </p:nvSpPr>
        <p:spPr bwMode="auto">
          <a:xfrm>
            <a:off x="5712271" y="4499163"/>
            <a:ext cx="2971354" cy="24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sz="3600">
                <a:solidFill>
                  <a:srgbClr val="3F3F3F"/>
                </a:solidFill>
                <a:latin typeface="Palatino" charset="0"/>
                <a:ea typeface="ヒラギノ明朝 ProN W3" charset="0"/>
                <a:cs typeface="ヒラギノ明朝 ProN W3" charset="0"/>
                <a:sym typeface="Palatino" charset="0"/>
              </a:defRPr>
            </a:lvl1pPr>
            <a:lvl2pPr marL="742950" indent="-285750" eaLnBrk="0" hangingPunct="0">
              <a:defRPr sz="3600">
                <a:solidFill>
                  <a:srgbClr val="3F3F3F"/>
                </a:solidFill>
                <a:latin typeface="Palatino" charset="0"/>
                <a:ea typeface="ヒラギノ明朝 ProN W3" charset="0"/>
                <a:cs typeface="ヒラギノ明朝 ProN W3" charset="0"/>
                <a:sym typeface="Palatino" charset="0"/>
              </a:defRPr>
            </a:lvl2pPr>
            <a:lvl3pPr marL="1143000" indent="-228600" eaLnBrk="0" hangingPunct="0">
              <a:defRPr sz="3600">
                <a:solidFill>
                  <a:srgbClr val="3F3F3F"/>
                </a:solidFill>
                <a:latin typeface="Palatino" charset="0"/>
                <a:ea typeface="ヒラギノ明朝 ProN W3" charset="0"/>
                <a:cs typeface="ヒラギノ明朝 ProN W3" charset="0"/>
                <a:sym typeface="Palatino" charset="0"/>
              </a:defRPr>
            </a:lvl3pPr>
            <a:lvl4pPr marL="1600200" indent="-228600" eaLnBrk="0" hangingPunct="0">
              <a:defRPr sz="3600">
                <a:solidFill>
                  <a:srgbClr val="3F3F3F"/>
                </a:solidFill>
                <a:latin typeface="Palatino" charset="0"/>
                <a:ea typeface="ヒラギノ明朝 ProN W3" charset="0"/>
                <a:cs typeface="ヒラギノ明朝 ProN W3" charset="0"/>
                <a:sym typeface="Palatino" charset="0"/>
              </a:defRPr>
            </a:lvl4pPr>
            <a:lvl5pPr marL="2057400" indent="-228600" eaLnBrk="0" hangingPunct="0">
              <a:defRPr sz="3600">
                <a:solidFill>
                  <a:srgbClr val="3F3F3F"/>
                </a:solidFill>
                <a:latin typeface="Palatino" charset="0"/>
                <a:ea typeface="ヒラギノ明朝 ProN W3" charset="0"/>
                <a:cs typeface="ヒラギノ明朝 ProN W3" charset="0"/>
                <a:sym typeface="Palatino" charset="0"/>
              </a:defRPr>
            </a:lvl5pPr>
            <a:lvl6pPr marL="25146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6pPr>
            <a:lvl7pPr marL="29718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7pPr>
            <a:lvl8pPr marL="34290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8pPr>
            <a:lvl9pPr marL="3886200" indent="-228600" algn="ctr" eaLnBrk="0" fontAlgn="base" hangingPunct="0">
              <a:spcBef>
                <a:spcPct val="0"/>
              </a:spcBef>
              <a:spcAft>
                <a:spcPct val="0"/>
              </a:spcAft>
              <a:defRPr sz="3600">
                <a:solidFill>
                  <a:srgbClr val="3F3F3F"/>
                </a:solidFill>
                <a:latin typeface="Palatino" charset="0"/>
                <a:ea typeface="ヒラギノ明朝 ProN W3" charset="0"/>
                <a:cs typeface="ヒラギノ明朝 ProN W3" charset="0"/>
                <a:sym typeface="Palatino" charset="0"/>
              </a:defRPr>
            </a:lvl9pPr>
          </a:lstStyle>
          <a:p>
            <a:pPr algn="r" eaLnBrk="1" hangingPunct="1"/>
            <a:r>
              <a:rPr lang="en-US" sz="1000" dirty="0">
                <a:latin typeface="Helvetica Neue"/>
                <a:cs typeface="Helvetica Neue"/>
              </a:rPr>
              <a:t>- Mike Cohn</a:t>
            </a:r>
          </a:p>
        </p:txBody>
      </p:sp>
    </p:spTree>
    <p:extLst>
      <p:ext uri="{BB962C8B-B14F-4D97-AF65-F5344CB8AC3E}">
        <p14:creationId xmlns:p14="http://schemas.microsoft.com/office/powerpoint/2010/main" val="11985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title"/>
          </p:nvPr>
        </p:nvSpPr>
        <p:spPr/>
        <p:txBody>
          <a:bodyPr>
            <a:normAutofit fontScale="90000"/>
          </a:bodyPr>
          <a:lstStyle/>
          <a:p>
            <a:pPr eaLnBrk="1" hangingPunct="1">
              <a:defRPr/>
            </a:pPr>
            <a:r>
              <a:rPr lang="en-US" smtClean="0"/>
              <a:t>Outputs from Story Types</a:t>
            </a:r>
          </a:p>
        </p:txBody>
      </p:sp>
      <p:sp>
        <p:nvSpPr>
          <p:cNvPr id="279555" name="Rectangle 4"/>
          <p:cNvSpPr>
            <a:spLocks noGrp="1" noChangeArrowheads="1"/>
          </p:cNvSpPr>
          <p:nvPr>
            <p:ph type="body" idx="1"/>
          </p:nvPr>
        </p:nvSpPr>
        <p:spPr bwMode="auto">
          <a:noFill/>
        </p:spPr>
        <p:txBody>
          <a:bodyPr wrap="square" lIns="64291" tIns="32146" rIns="64291" bIns="32146" numCol="1" anchor="ctr" anchorCtr="0" compatLnSpc="1">
            <a:prstTxWarp prst="textNoShape">
              <a:avLst/>
            </a:prstTxWarp>
          </a:bodyPr>
          <a:lstStyle/>
          <a:p>
            <a:pPr eaLnBrk="1" hangingPunct="1"/>
            <a:r>
              <a:rPr lang="en-US" sz="2000" b="1" dirty="0">
                <a:latin typeface="Helvetica Neue" charset="0"/>
                <a:ea typeface="ヒラギノ角ゴ ProN W3" charset="0"/>
                <a:cs typeface="ヒラギノ角ゴ ProN W3" charset="0"/>
              </a:rPr>
              <a:t>User Stories</a:t>
            </a:r>
            <a:r>
              <a:rPr lang="en-US" sz="2000" dirty="0">
                <a:latin typeface="Helvetica Neue" charset="0"/>
                <a:ea typeface="ヒラギノ角ゴ ProN W3" charset="0"/>
                <a:cs typeface="ヒラギノ角ゴ ProN W3" charset="0"/>
              </a:rPr>
              <a:t>          Demonstrable working software for </a:t>
            </a:r>
            <a:r>
              <a:rPr lang="en-US" sz="2000" dirty="0" smtClean="0">
                <a:latin typeface="Helvetica Neue" charset="0"/>
                <a:ea typeface="ヒラギノ角ゴ ProN W3" charset="0"/>
                <a:cs typeface="ヒラギノ角ゴ ProN W3" charset="0"/>
              </a:rPr>
              <a:t>acceptance by </a:t>
            </a:r>
            <a:r>
              <a:rPr lang="en-US" sz="2000" dirty="0">
                <a:latin typeface="Helvetica Neue" charset="0"/>
                <a:ea typeface="ヒラギノ角ゴ ProN W3" charset="0"/>
                <a:cs typeface="ヒラギノ角ゴ ProN W3" charset="0"/>
              </a:rPr>
              <a:t>the Product </a:t>
            </a:r>
            <a:r>
              <a:rPr lang="en-US" sz="2000" dirty="0" smtClean="0">
                <a:latin typeface="Helvetica Neue" charset="0"/>
                <a:ea typeface="ヒラギノ角ゴ ProN W3" charset="0"/>
                <a:cs typeface="ヒラギノ角ゴ ProN W3" charset="0"/>
              </a:rPr>
              <a:t>Owner.</a:t>
            </a:r>
          </a:p>
          <a:p>
            <a:pPr eaLnBrk="1" hangingPunct="1"/>
            <a:endParaRPr lang="en-US" sz="2000" dirty="0">
              <a:latin typeface="Helvetica Neue" charset="0"/>
              <a:ea typeface="ヒラギノ角ゴ ProN W3" charset="0"/>
              <a:cs typeface="ヒラギノ角ゴ ProN W3" charset="0"/>
            </a:endParaRPr>
          </a:p>
          <a:p>
            <a:pPr eaLnBrk="1" hangingPunct="1"/>
            <a:r>
              <a:rPr lang="en-US" sz="2000" b="1" dirty="0">
                <a:latin typeface="Helvetica Neue" charset="0"/>
                <a:ea typeface="ヒラギノ角ゴ ProN W3" charset="0"/>
                <a:cs typeface="ヒラギノ角ゴ ProN W3" charset="0"/>
              </a:rPr>
              <a:t>Foundational</a:t>
            </a:r>
            <a:r>
              <a:rPr lang="en-US" sz="2000" dirty="0">
                <a:latin typeface="Helvetica Neue" charset="0"/>
                <a:ea typeface="ヒラギノ角ゴ ProN W3" charset="0"/>
                <a:cs typeface="ヒラギノ角ゴ ProN W3" charset="0"/>
              </a:rPr>
              <a:t>          Working software, infrastructure, or systems that enable User Stories to be </a:t>
            </a:r>
            <a:r>
              <a:rPr lang="en-US" sz="2000" dirty="0" smtClean="0">
                <a:latin typeface="Helvetica Neue" charset="0"/>
                <a:ea typeface="ヒラギノ角ゴ ProN W3" charset="0"/>
                <a:cs typeface="ヒラギノ角ゴ ProN W3" charset="0"/>
              </a:rPr>
              <a:t>completed.</a:t>
            </a:r>
          </a:p>
          <a:p>
            <a:pPr eaLnBrk="1" hangingPunct="1"/>
            <a:endParaRPr lang="en-US" sz="2000" dirty="0">
              <a:latin typeface="Helvetica Neue" charset="0"/>
              <a:ea typeface="ヒラギノ角ゴ ProN W3" charset="0"/>
              <a:cs typeface="ヒラギノ角ゴ ProN W3" charset="0"/>
            </a:endParaRPr>
          </a:p>
          <a:p>
            <a:pPr eaLnBrk="1" hangingPunct="1"/>
            <a:r>
              <a:rPr lang="en-US" sz="2000" b="1" dirty="0">
                <a:latin typeface="Helvetica Neue" charset="0"/>
                <a:ea typeface="ヒラギノ角ゴ ProN W3" charset="0"/>
                <a:cs typeface="ヒラギノ角ゴ ProN W3" charset="0"/>
              </a:rPr>
              <a:t>Spikes </a:t>
            </a:r>
            <a:r>
              <a:rPr lang="en-US" sz="2000" dirty="0">
                <a:latin typeface="Helvetica Neue" charset="0"/>
                <a:ea typeface="ヒラギノ角ゴ ProN W3" charset="0"/>
                <a:cs typeface="ヒラギノ角ゴ ProN W3" charset="0"/>
              </a:rPr>
              <a:t>         Information or a </a:t>
            </a:r>
            <a:r>
              <a:rPr lang="en-US" sz="2000" dirty="0" smtClean="0">
                <a:latin typeface="Helvetica Neue" charset="0"/>
                <a:ea typeface="ヒラギノ角ゴ ProN W3" charset="0"/>
                <a:cs typeface="ヒラギノ角ゴ ProN W3" charset="0"/>
              </a:rPr>
              <a:t>decision.</a:t>
            </a:r>
            <a:endParaRPr lang="en-US" sz="2000" dirty="0">
              <a:latin typeface="Helvetica Neue" charset="0"/>
              <a:ea typeface="ヒラギノ角ゴ ProN W3" charset="0"/>
              <a:cs typeface="ヒラギノ角ゴ ProN W3" charset="0"/>
            </a:endParaRPr>
          </a:p>
        </p:txBody>
      </p:sp>
      <p:sp>
        <p:nvSpPr>
          <p:cNvPr id="279556" name="Line 5"/>
          <p:cNvSpPr>
            <a:spLocks noChangeShapeType="1"/>
          </p:cNvSpPr>
          <p:nvPr/>
        </p:nvSpPr>
        <p:spPr bwMode="auto">
          <a:xfrm rot="10800000">
            <a:off x="2492074" y="1581150"/>
            <a:ext cx="479726" cy="0"/>
          </a:xfrm>
          <a:prstGeom prst="line">
            <a:avLst/>
          </a:prstGeom>
          <a:noFill/>
          <a:ln w="101600">
            <a:solidFill>
              <a:schemeClr val="tx2"/>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 name="Line 5"/>
          <p:cNvSpPr>
            <a:spLocks noChangeShapeType="1"/>
          </p:cNvSpPr>
          <p:nvPr/>
        </p:nvSpPr>
        <p:spPr bwMode="auto">
          <a:xfrm rot="10800000">
            <a:off x="2544287" y="2571750"/>
            <a:ext cx="479726" cy="0"/>
          </a:xfrm>
          <a:prstGeom prst="line">
            <a:avLst/>
          </a:prstGeom>
          <a:noFill/>
          <a:ln w="101600">
            <a:solidFill>
              <a:schemeClr val="tx2"/>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 name="Line 5"/>
          <p:cNvSpPr>
            <a:spLocks noChangeShapeType="1"/>
          </p:cNvSpPr>
          <p:nvPr/>
        </p:nvSpPr>
        <p:spPr bwMode="auto">
          <a:xfrm rot="10800000">
            <a:off x="1794381" y="3638550"/>
            <a:ext cx="479726" cy="0"/>
          </a:xfrm>
          <a:prstGeom prst="line">
            <a:avLst/>
          </a:prstGeom>
          <a:noFill/>
          <a:ln w="101600">
            <a:solidFill>
              <a:schemeClr val="tx2"/>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76080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type="title"/>
          </p:nvPr>
        </p:nvSpPr>
        <p:spPr/>
        <p:txBody>
          <a:bodyPr>
            <a:normAutofit fontScale="90000"/>
          </a:bodyPr>
          <a:lstStyle/>
          <a:p>
            <a:pPr eaLnBrk="1" hangingPunct="1">
              <a:defRPr/>
            </a:pPr>
            <a:r>
              <a:rPr lang="en-US" smtClean="0"/>
              <a:t>What to Watch Out For</a:t>
            </a:r>
          </a:p>
        </p:txBody>
      </p:sp>
      <p:sp>
        <p:nvSpPr>
          <p:cNvPr id="252931" name="Rectangle 4"/>
          <p:cNvSpPr>
            <a:spLocks noGrp="1" noChangeArrowheads="1"/>
          </p:cNvSpPr>
          <p:nvPr>
            <p:ph idx="1"/>
          </p:nvPr>
        </p:nvSpPr>
        <p:spPr bwMode="auto">
          <a:xfrm>
            <a:off x="553641" y="930920"/>
            <a:ext cx="7358063" cy="37772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marL="0" indent="0" eaLnBrk="1" hangingPunct="1">
              <a:buNone/>
            </a:pPr>
            <a:r>
              <a:rPr lang="en-US" sz="2000" dirty="0">
                <a:latin typeface="Helvetica Neue"/>
                <a:ea typeface="ヒラギノ角ゴ ProN W3" charset="0"/>
                <a:cs typeface="Helvetica Neue"/>
              </a:rPr>
              <a:t>Mike Cohn</a:t>
            </a:r>
            <a:r>
              <a:rPr lang="ja-JP" altLang="en-US" sz="2000" dirty="0">
                <a:latin typeface="Helvetica Neue"/>
                <a:ea typeface="ヒラギノ角ゴ ProN W3" charset="0"/>
                <a:cs typeface="Helvetica Neue"/>
              </a:rPr>
              <a:t>’</a:t>
            </a:r>
            <a:r>
              <a:rPr lang="en-US" altLang="ja-JP" sz="2000" dirty="0">
                <a:latin typeface="Helvetica Neue"/>
                <a:ea typeface="ヒラギノ角ゴ ProN W3" charset="0"/>
                <a:cs typeface="Helvetica Neue"/>
              </a:rPr>
              <a:t>s </a:t>
            </a:r>
            <a:r>
              <a:rPr lang="ja-JP" altLang="en-US" sz="2000" dirty="0">
                <a:latin typeface="Helvetica Neue"/>
                <a:ea typeface="ヒラギノ角ゴ ProN W3" charset="0"/>
                <a:cs typeface="Helvetica Neue"/>
              </a:rPr>
              <a:t>‘</a:t>
            </a:r>
            <a:r>
              <a:rPr lang="en-US" altLang="ja-JP" sz="2000" dirty="0">
                <a:latin typeface="Helvetica Neue"/>
                <a:ea typeface="ヒラギノ角ゴ ProN W3" charset="0"/>
                <a:cs typeface="Helvetica Neue"/>
              </a:rPr>
              <a:t>Catalog of Story Smells</a:t>
            </a:r>
            <a:r>
              <a:rPr lang="ja-JP" altLang="en-US" sz="2000" dirty="0">
                <a:latin typeface="Helvetica Neue"/>
                <a:ea typeface="ヒラギノ角ゴ ProN W3" charset="0"/>
                <a:cs typeface="Helvetica Neue"/>
              </a:rPr>
              <a:t>’</a:t>
            </a:r>
            <a:endParaRPr lang="en-US" altLang="ja-JP" sz="2000" dirty="0">
              <a:latin typeface="Helvetica Neue"/>
              <a:ea typeface="ヒラギノ角ゴ ProN W3" charset="0"/>
              <a:cs typeface="Helvetica Neue"/>
            </a:endParaRPr>
          </a:p>
          <a:p>
            <a:pPr marL="242888" indent="-285750" eaLnBrk="1" hangingPunct="1"/>
            <a:r>
              <a:rPr lang="en-US" sz="2000" dirty="0">
                <a:latin typeface="Helvetica Neue"/>
                <a:ea typeface="ヒラギノ角ゴ ProN W3" charset="0"/>
                <a:cs typeface="Helvetica Neue"/>
              </a:rPr>
              <a:t>Stories that are too small</a:t>
            </a:r>
          </a:p>
          <a:p>
            <a:pPr marL="242888" indent="-285750" eaLnBrk="1" hangingPunct="1"/>
            <a:r>
              <a:rPr lang="en-US" sz="2000" dirty="0">
                <a:latin typeface="Helvetica Neue"/>
                <a:ea typeface="ヒラギノ角ゴ ProN W3" charset="0"/>
                <a:cs typeface="Helvetica Neue"/>
              </a:rPr>
              <a:t>Stories too big....too many being split later</a:t>
            </a:r>
          </a:p>
          <a:p>
            <a:pPr marL="242888" indent="-285750" eaLnBrk="1" hangingPunct="1"/>
            <a:r>
              <a:rPr lang="en-US" sz="2000" dirty="0">
                <a:latin typeface="Helvetica Neue"/>
                <a:ea typeface="ヒラギノ角ゴ ProN W3" charset="0"/>
                <a:cs typeface="Helvetica Neue"/>
              </a:rPr>
              <a:t>Interdependent stories</a:t>
            </a:r>
          </a:p>
          <a:p>
            <a:pPr marL="242888" indent="-285750" eaLnBrk="1" hangingPunct="1"/>
            <a:r>
              <a:rPr lang="en-US" sz="2000" dirty="0" err="1">
                <a:latin typeface="Helvetica Neue"/>
                <a:ea typeface="ヒラギノ角ゴ ProN W3" charset="0"/>
                <a:cs typeface="Helvetica Neue"/>
              </a:rPr>
              <a:t>Goldplating</a:t>
            </a:r>
            <a:endParaRPr lang="en-US" sz="2000" dirty="0">
              <a:latin typeface="Helvetica Neue"/>
              <a:ea typeface="ヒラギノ角ゴ ProN W3" charset="0"/>
              <a:cs typeface="Helvetica Neue"/>
            </a:endParaRPr>
          </a:p>
          <a:p>
            <a:pPr marL="242888" indent="-285750" eaLnBrk="1" hangingPunct="1"/>
            <a:r>
              <a:rPr lang="en-US" sz="2000" dirty="0">
                <a:latin typeface="Helvetica Neue"/>
                <a:ea typeface="ヒラギノ角ゴ ProN W3" charset="0"/>
                <a:cs typeface="Helvetica Neue"/>
              </a:rPr>
              <a:t>Too much detail</a:t>
            </a:r>
          </a:p>
          <a:p>
            <a:pPr marL="242888" indent="-285750" eaLnBrk="1" hangingPunct="1"/>
            <a:r>
              <a:rPr lang="en-US" sz="2000" dirty="0">
                <a:latin typeface="Helvetica Neue"/>
                <a:ea typeface="ヒラギノ角ゴ ProN W3" charset="0"/>
                <a:cs typeface="Helvetica Neue"/>
              </a:rPr>
              <a:t>Interface detail too soon</a:t>
            </a:r>
          </a:p>
          <a:p>
            <a:pPr marL="242888" indent="-285750" eaLnBrk="1" hangingPunct="1"/>
            <a:r>
              <a:rPr lang="en-US" sz="2000" dirty="0">
                <a:latin typeface="Helvetica Neue"/>
                <a:ea typeface="ヒラギノ角ゴ ProN W3" charset="0"/>
                <a:cs typeface="Helvetica Neue"/>
              </a:rPr>
              <a:t>Thinking too far ahead</a:t>
            </a:r>
          </a:p>
          <a:p>
            <a:pPr marL="242888" indent="-285750" eaLnBrk="1" hangingPunct="1"/>
            <a:r>
              <a:rPr lang="en-US" sz="2000" dirty="0">
                <a:latin typeface="Helvetica Neue"/>
                <a:ea typeface="ヒラギノ角ゴ ProN W3" charset="0"/>
                <a:cs typeface="Helvetica Neue"/>
              </a:rPr>
              <a:t>Lack of customer participation, </a:t>
            </a:r>
            <a:br>
              <a:rPr lang="en-US" sz="2000" dirty="0">
                <a:latin typeface="Helvetica Neue"/>
                <a:ea typeface="ヒラギノ角ゴ ProN W3" charset="0"/>
                <a:cs typeface="Helvetica Neue"/>
              </a:rPr>
            </a:br>
            <a:r>
              <a:rPr lang="en-US" sz="2000" dirty="0">
                <a:latin typeface="Helvetica Neue"/>
                <a:ea typeface="ヒラギノ角ゴ ProN W3" charset="0"/>
                <a:cs typeface="Helvetica Neue"/>
              </a:rPr>
              <a:t>writing and prioritizing</a:t>
            </a:r>
          </a:p>
        </p:txBody>
      </p:sp>
      <p:pic>
        <p:nvPicPr>
          <p:cNvPr id="4098" name="Picture 2" descr="http://diw.canvas.be/dna-test/images/smelly.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0470" y="2724150"/>
            <a:ext cx="483353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046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Q &amp; A</a:t>
            </a:r>
            <a:endParaRPr lang="en-US" dirty="0"/>
          </a:p>
        </p:txBody>
      </p:sp>
      <p:pic>
        <p:nvPicPr>
          <p:cNvPr id="1026" name="Picture 2" descr="http://www.pathrelaunch.com/wp-content/uploads/2014/12/shutterstock_119853316questionsans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00150"/>
            <a:ext cx="5348859" cy="30480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02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p:txBody>
          <a:bodyPr>
            <a:normAutofit fontScale="90000"/>
          </a:bodyPr>
          <a:lstStyle/>
          <a:p>
            <a:pPr>
              <a:defRPr/>
            </a:pPr>
            <a:r>
              <a:rPr lang="en-US"/>
              <a:t>Pop Quiz: WF Requirements</a:t>
            </a:r>
          </a:p>
        </p:txBody>
      </p:sp>
      <p:sp>
        <p:nvSpPr>
          <p:cNvPr id="206851" name="Rectangle 4"/>
          <p:cNvSpPr>
            <a:spLocks noGrp="1" noChangeArrowheads="1"/>
          </p:cNvSpPr>
          <p:nvPr>
            <p:ph idx="1"/>
          </p:nvPr>
        </p:nvSpPr>
        <p:spPr bwMode="auto">
          <a:xfrm>
            <a:off x="1348384" y="930921"/>
            <a:ext cx="7625953" cy="37839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numCol="1" anchor="t" anchorCtr="0" compatLnSpc="1">
            <a:prstTxWarp prst="textNoShape">
              <a:avLst/>
            </a:prstTxWarp>
          </a:bodyPr>
          <a:lstStyle/>
          <a:p>
            <a:pPr>
              <a:spcBef>
                <a:spcPct val="0"/>
              </a:spcBef>
            </a:pPr>
            <a:r>
              <a:rPr lang="en-US" sz="2000" dirty="0">
                <a:latin typeface="Helvetica Neue" charset="0"/>
                <a:ea typeface="ヒラギノ角ゴ ProN W3" charset="0"/>
                <a:cs typeface="ヒラギノ角ゴ ProN W3" charset="0"/>
              </a:rPr>
              <a:t>What percentage of overall project time is spent gathering, elaborating, and communicating product requirements?</a:t>
            </a:r>
          </a:p>
          <a:p>
            <a:pPr>
              <a:spcBef>
                <a:spcPts val="4430"/>
              </a:spcBef>
            </a:pPr>
            <a:r>
              <a:rPr lang="en-US" sz="2000" dirty="0">
                <a:latin typeface="Helvetica Neue" charset="0"/>
                <a:ea typeface="ヒラギノ角ゴ ProN W3" charset="0"/>
                <a:cs typeface="ヒラギノ角ゴ ProN W3" charset="0"/>
              </a:rPr>
              <a:t>What percentage of requirements, as originally defined, change during the course of the project?</a:t>
            </a:r>
          </a:p>
          <a:p>
            <a:pPr>
              <a:spcBef>
                <a:spcPts val="4430"/>
              </a:spcBef>
            </a:pPr>
            <a:r>
              <a:rPr lang="en-US" sz="2000" dirty="0">
                <a:latin typeface="Helvetica Neue" charset="0"/>
                <a:ea typeface="ヒラギノ角ゴ ProN W3" charset="0"/>
                <a:cs typeface="ヒラギノ角ゴ ProN W3" charset="0"/>
              </a:rPr>
              <a:t>What percentage of features, as ultimately delivered, are rarely or never used by the product</a:t>
            </a:r>
            <a:r>
              <a:rPr lang="ja-JP" altLang="en-US" sz="2000" dirty="0">
                <a:latin typeface="Arial" charset="0"/>
                <a:ea typeface="ヒラギノ角ゴ ProN W3" charset="0"/>
                <a:cs typeface="ヒラギノ角ゴ ProN W3" charset="0"/>
              </a:rPr>
              <a:t>’</a:t>
            </a:r>
            <a:r>
              <a:rPr lang="en-US" altLang="ja-JP" sz="2000" dirty="0">
                <a:latin typeface="Helvetica Neue" charset="0"/>
                <a:ea typeface="ヒラギノ角ゴ ProN W3" charset="0"/>
                <a:cs typeface="ヒラギノ角ゴ ProN W3" charset="0"/>
              </a:rPr>
              <a:t>s end-users?</a:t>
            </a:r>
            <a:endParaRPr lang="en-US" sz="2000" dirty="0">
              <a:latin typeface="Helvetica Neue" charset="0"/>
              <a:ea typeface="ヒラギノ角ゴ ProN W3" charset="0"/>
              <a:cs typeface="ヒラギノ角ゴ ProN W3" charset="0"/>
            </a:endParaRPr>
          </a:p>
        </p:txBody>
      </p:sp>
      <p:sp>
        <p:nvSpPr>
          <p:cNvPr id="69637" name="Rectangle 5"/>
          <p:cNvSpPr>
            <a:spLocks/>
          </p:cNvSpPr>
          <p:nvPr/>
        </p:nvSpPr>
        <p:spPr bwMode="auto">
          <a:xfrm>
            <a:off x="316957" y="890390"/>
            <a:ext cx="9133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2" bIns="0">
            <a:spAutoFit/>
          </a:bodyPr>
          <a:lstStyle/>
          <a:p>
            <a:pPr marL="26788"/>
            <a:r>
              <a:rPr lang="en-US" sz="3600" b="1" dirty="0">
                <a:solidFill>
                  <a:srgbClr val="A40800"/>
                </a:solidFill>
                <a:latin typeface="Trebuchet MS" charset="0"/>
                <a:ea typeface="ＭＳ Ｐゴシック" charset="0"/>
                <a:cs typeface="ＭＳ Ｐゴシック" charset="0"/>
                <a:sym typeface="Trebuchet MS" charset="0"/>
              </a:rPr>
              <a:t>50%</a:t>
            </a:r>
          </a:p>
        </p:txBody>
      </p:sp>
      <p:sp>
        <p:nvSpPr>
          <p:cNvPr id="69638" name="Rectangle 6"/>
          <p:cNvSpPr>
            <a:spLocks/>
          </p:cNvSpPr>
          <p:nvPr/>
        </p:nvSpPr>
        <p:spPr bwMode="auto">
          <a:xfrm>
            <a:off x="272308" y="2093952"/>
            <a:ext cx="9133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2" bIns="0">
            <a:spAutoFit/>
          </a:bodyPr>
          <a:lstStyle/>
          <a:p>
            <a:pPr marL="26788"/>
            <a:r>
              <a:rPr lang="en-US" sz="3600" b="1" dirty="0">
                <a:solidFill>
                  <a:srgbClr val="A40800"/>
                </a:solidFill>
                <a:latin typeface="Trebuchet MS" charset="0"/>
                <a:ea typeface="ＭＳ Ｐゴシック" charset="0"/>
                <a:cs typeface="ＭＳ Ｐゴシック" charset="0"/>
                <a:sym typeface="Trebuchet MS" charset="0"/>
              </a:rPr>
              <a:t>35%</a:t>
            </a:r>
          </a:p>
        </p:txBody>
      </p:sp>
      <p:sp>
        <p:nvSpPr>
          <p:cNvPr id="69639" name="Rectangle 7"/>
          <p:cNvSpPr>
            <a:spLocks/>
          </p:cNvSpPr>
          <p:nvPr/>
        </p:nvSpPr>
        <p:spPr bwMode="auto">
          <a:xfrm>
            <a:off x="272309" y="3084552"/>
            <a:ext cx="9133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28572" bIns="0">
            <a:spAutoFit/>
          </a:bodyPr>
          <a:lstStyle/>
          <a:p>
            <a:pPr marL="26788"/>
            <a:r>
              <a:rPr lang="en-US" sz="3600" b="1" dirty="0">
                <a:solidFill>
                  <a:srgbClr val="A40800"/>
                </a:solidFill>
                <a:latin typeface="Trebuchet MS" charset="0"/>
                <a:ea typeface="ＭＳ Ｐゴシック" charset="0"/>
                <a:cs typeface="ＭＳ Ｐゴシック" charset="0"/>
                <a:sym typeface="Trebuchet MS" charset="0"/>
              </a:rPr>
              <a:t>45%</a:t>
            </a:r>
          </a:p>
        </p:txBody>
      </p:sp>
    </p:spTree>
    <p:extLst>
      <p:ext uri="{BB962C8B-B14F-4D97-AF65-F5344CB8AC3E}">
        <p14:creationId xmlns:p14="http://schemas.microsoft.com/office/powerpoint/2010/main" val="1464811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0-#ppt_w/2"/>
                                          </p:val>
                                        </p:tav>
                                        <p:tav tm="100000">
                                          <p:val>
                                            <p:strVal val="#ppt_x"/>
                                          </p:val>
                                        </p:tav>
                                      </p:tavLst>
                                    </p:anim>
                                    <p:anim calcmode="lin" valueType="num">
                                      <p:cBhvr additive="base">
                                        <p:cTn id="8" dur="500" fill="hold"/>
                                        <p:tgtEl>
                                          <p:spTgt spid="696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8"/>
                                        </p:tgtEl>
                                        <p:attrNameLst>
                                          <p:attrName>style.visibility</p:attrName>
                                        </p:attrNameLst>
                                      </p:cBhvr>
                                      <p:to>
                                        <p:strVal val="visible"/>
                                      </p:to>
                                    </p:set>
                                    <p:anim calcmode="lin" valueType="num">
                                      <p:cBhvr additive="base">
                                        <p:cTn id="13" dur="500" fill="hold"/>
                                        <p:tgtEl>
                                          <p:spTgt spid="69638"/>
                                        </p:tgtEl>
                                        <p:attrNameLst>
                                          <p:attrName>ppt_x</p:attrName>
                                        </p:attrNameLst>
                                      </p:cBhvr>
                                      <p:tavLst>
                                        <p:tav tm="0">
                                          <p:val>
                                            <p:strVal val="0-#ppt_w/2"/>
                                          </p:val>
                                        </p:tav>
                                        <p:tav tm="100000">
                                          <p:val>
                                            <p:strVal val="#ppt_x"/>
                                          </p:val>
                                        </p:tav>
                                      </p:tavLst>
                                    </p:anim>
                                    <p:anim calcmode="lin" valueType="num">
                                      <p:cBhvr additive="base">
                                        <p:cTn id="14"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9"/>
                                        </p:tgtEl>
                                        <p:attrNameLst>
                                          <p:attrName>style.visibility</p:attrName>
                                        </p:attrNameLst>
                                      </p:cBhvr>
                                      <p:to>
                                        <p:strVal val="visible"/>
                                      </p:to>
                                    </p:set>
                                    <p:anim calcmode="lin" valueType="num">
                                      <p:cBhvr additive="base">
                                        <p:cTn id="19" dur="500" fill="hold"/>
                                        <p:tgtEl>
                                          <p:spTgt spid="69639"/>
                                        </p:tgtEl>
                                        <p:attrNameLst>
                                          <p:attrName>ppt_x</p:attrName>
                                        </p:attrNameLst>
                                      </p:cBhvr>
                                      <p:tavLst>
                                        <p:tav tm="0">
                                          <p:val>
                                            <p:strVal val="0-#ppt_w/2"/>
                                          </p:val>
                                        </p:tav>
                                        <p:tav tm="100000">
                                          <p:val>
                                            <p:strVal val="#ppt_x"/>
                                          </p:val>
                                        </p:tav>
                                      </p:tavLst>
                                    </p:anim>
                                    <p:anim calcmode="lin" valueType="num">
                                      <p:cBhvr additive="base">
                                        <p:cTn id="20"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utoUpdateAnimBg="0"/>
      <p:bldP spid="69638" grpId="0" autoUpdateAnimBg="0"/>
      <p:bldP spid="69639"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pic>
        <p:nvPicPr>
          <p:cNvPr id="2050" name="Picture 2" descr="https://images-na.ssl-images-amazon.com/images/I/51oBPqdW9mL._SX376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4681"/>
            <a:ext cx="2618646" cy="3456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images-na.ssl-images-amazon.com/images/I/51QKN9jHjzL._SX331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18840"/>
            <a:ext cx="2306902" cy="3456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s://images-na.ssl-images-amazon.com/images/I/41PRKXqE-lL._SX328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059" y="1118840"/>
            <a:ext cx="2282741" cy="3451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32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1771" y="971550"/>
            <a:ext cx="5592531" cy="3251125"/>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dirty="0" smtClean="0"/>
              <a:t>Delivering Value Sooner</a:t>
            </a:r>
            <a:endParaRPr lang="en-US" dirty="0"/>
          </a:p>
        </p:txBody>
      </p:sp>
      <p:sp>
        <p:nvSpPr>
          <p:cNvPr id="6" name="Left Brace 5"/>
          <p:cNvSpPr/>
          <p:nvPr/>
        </p:nvSpPr>
        <p:spPr>
          <a:xfrm rot="16200000">
            <a:off x="3450629" y="1821813"/>
            <a:ext cx="455553" cy="5241591"/>
          </a:xfrm>
          <a:prstGeom prst="leftBrace">
            <a:avLst>
              <a:gd name="adj1" fmla="val 65699"/>
              <a:gd name="adj2" fmla="val 49874"/>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p>
        </p:txBody>
      </p:sp>
      <p:sp>
        <p:nvSpPr>
          <p:cNvPr id="7" name="TextBox 6"/>
          <p:cNvSpPr txBox="1"/>
          <p:nvPr/>
        </p:nvSpPr>
        <p:spPr>
          <a:xfrm>
            <a:off x="6711951" y="2432050"/>
            <a:ext cx="1784350" cy="623248"/>
          </a:xfrm>
          <a:prstGeom prst="rect">
            <a:avLst/>
          </a:prstGeom>
          <a:noFill/>
        </p:spPr>
        <p:txBody>
          <a:bodyPr wrap="square" lIns="68580" tIns="34290" rIns="68580" bIns="34290" rtlCol="0">
            <a:spAutoFit/>
          </a:bodyPr>
          <a:lstStyle/>
          <a:p>
            <a:pPr algn="ctr"/>
            <a:r>
              <a:rPr lang="en-US" dirty="0"/>
              <a:t>12 month cycle to deliver value</a:t>
            </a:r>
          </a:p>
        </p:txBody>
      </p:sp>
      <p:cxnSp>
        <p:nvCxnSpPr>
          <p:cNvPr id="9" name="Straight Connector 8"/>
          <p:cNvCxnSpPr/>
          <p:nvPr/>
        </p:nvCxnSpPr>
        <p:spPr>
          <a:xfrm>
            <a:off x="1841500" y="1765300"/>
            <a:ext cx="0" cy="25019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6" idx="2"/>
          </p:cNvCxnSpPr>
          <p:nvPr/>
        </p:nvCxnSpPr>
        <p:spPr>
          <a:xfrm>
            <a:off x="6299200" y="1765300"/>
            <a:ext cx="1" cy="244953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69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5 Levels of Planning</a:t>
            </a:r>
            <a:endParaRPr lang="en-US" dirty="0"/>
          </a:p>
        </p:txBody>
      </p:sp>
      <p:pic>
        <p:nvPicPr>
          <p:cNvPr id="4" name="Picture 4" descr="http://image.slidesharecdn.com/the5levelsplanninginagile-140817155809-phpapp02/95/the-5-levels-planning-in-agile-1-638.jpg?cb=1425569510"/>
          <p:cNvPicPr>
            <a:picLocks noChangeAspect="1" noChangeArrowheads="1"/>
          </p:cNvPicPr>
          <p:nvPr/>
        </p:nvPicPr>
        <p:blipFill rotWithShape="1">
          <a:blip r:embed="rId2">
            <a:extLst>
              <a:ext uri="{28A0092B-C50C-407E-A947-70E740481C1C}">
                <a14:useLocalDpi xmlns:a14="http://schemas.microsoft.com/office/drawing/2010/main" val="0"/>
              </a:ext>
            </a:extLst>
          </a:blip>
          <a:srcRect b="6925"/>
          <a:stretch/>
        </p:blipFill>
        <p:spPr bwMode="auto">
          <a:xfrm>
            <a:off x="1843688" y="967981"/>
            <a:ext cx="5471511" cy="3826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7036598" y="4198930"/>
            <a:ext cx="795731" cy="238527"/>
          </a:xfrm>
          <a:prstGeom prst="rect">
            <a:avLst/>
          </a:prstGeom>
        </p:spPr>
        <p:txBody>
          <a:bodyPr wrap="none" lIns="68580" tIns="34290" rIns="68580" bIns="34290">
            <a:spAutoFit/>
          </a:bodyPr>
          <a:lstStyle/>
          <a:p>
            <a:pPr algn="r"/>
            <a:r>
              <a:rPr lang="en-US" sz="1100" dirty="0"/>
              <a:t>- torak.com</a:t>
            </a:r>
          </a:p>
        </p:txBody>
      </p:sp>
    </p:spTree>
    <p:extLst>
      <p:ext uri="{BB962C8B-B14F-4D97-AF65-F5344CB8AC3E}">
        <p14:creationId xmlns:p14="http://schemas.microsoft.com/office/powerpoint/2010/main" val="1959763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660000">
            <a:off x="4358525" y="2114663"/>
            <a:ext cx="3225570" cy="2290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Rectangle 5"/>
          <p:cNvSpPr>
            <a:spLocks/>
          </p:cNvSpPr>
          <p:nvPr/>
        </p:nvSpPr>
        <p:spPr bwMode="auto">
          <a:xfrm>
            <a:off x="1806030" y="1446611"/>
            <a:ext cx="5545336" cy="5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a:lnSpc>
                <a:spcPct val="90000"/>
              </a:lnSpc>
              <a:spcBef>
                <a:spcPts val="1477"/>
              </a:spcBef>
            </a:pPr>
            <a:r>
              <a:rPr lang="en-US" dirty="0">
                <a:solidFill>
                  <a:srgbClr val="000000"/>
                </a:solidFill>
                <a:latin typeface="Helvetica Neue" charset="0"/>
                <a:ea typeface="ＭＳ Ｐゴシック" charset="0"/>
                <a:cs typeface="ＭＳ Ｐゴシック" charset="0"/>
                <a:sym typeface="Helvetica Neue" charset="0"/>
              </a:rPr>
              <a:t>A brief, simple requirement statement from a user</a:t>
            </a:r>
            <a:r>
              <a:rPr lang="ja-JP" altLang="en-US" dirty="0">
                <a:solidFill>
                  <a:srgbClr val="000000"/>
                </a:solidFill>
                <a:ea typeface="ＭＳ Ｐゴシック" charset="0"/>
                <a:cs typeface="ＭＳ Ｐゴシック" charset="0"/>
                <a:sym typeface="Helvetica Neue" charset="0"/>
              </a:rPr>
              <a:t>’</a:t>
            </a:r>
            <a:r>
              <a:rPr lang="en-US" altLang="ja-JP" dirty="0">
                <a:solidFill>
                  <a:srgbClr val="000000"/>
                </a:solidFill>
                <a:latin typeface="Helvetica Neue" charset="0"/>
                <a:cs typeface="Helvetica Neue" charset="0"/>
                <a:sym typeface="Helvetica Neue" charset="0"/>
              </a:rPr>
              <a:t>s perspective.</a:t>
            </a:r>
            <a:endParaRPr lang="en-US" dirty="0">
              <a:solidFill>
                <a:srgbClr val="000000"/>
              </a:solidFill>
              <a:latin typeface="Helvetica Neue" charset="0"/>
              <a:cs typeface="Helvetica Neue" charset="0"/>
              <a:sym typeface="Helvetica Neue" charset="0"/>
            </a:endParaRPr>
          </a:p>
        </p:txBody>
      </p:sp>
      <p:pic>
        <p:nvPicPr>
          <p:cNvPr id="214021" name="Picture 6"/>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0000">
            <a:off x="1094445" y="2128057"/>
            <a:ext cx="3650847" cy="258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2" name="Rectangle 7"/>
          <p:cNvSpPr>
            <a:spLocks/>
          </p:cNvSpPr>
          <p:nvPr/>
        </p:nvSpPr>
        <p:spPr bwMode="auto">
          <a:xfrm rot="-299999">
            <a:off x="1585020" y="2767645"/>
            <a:ext cx="2685604"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91" tIns="20091" rIns="13394" bIns="20091" anchor="ctr"/>
          <a:lstStyle/>
          <a:p>
            <a:pPr>
              <a:lnSpc>
                <a:spcPct val="60000"/>
              </a:lnSpc>
              <a:spcBef>
                <a:spcPts val="1477"/>
              </a:spcBef>
            </a:pPr>
            <a:r>
              <a:rPr lang="en-US" sz="1700" dirty="0">
                <a:solidFill>
                  <a:srgbClr val="000000"/>
                </a:solidFill>
                <a:latin typeface="Helvetica Neue" charset="0"/>
                <a:ea typeface="ＭＳ Ｐゴシック" charset="0"/>
                <a:cs typeface="ＭＳ Ｐゴシック" charset="0"/>
                <a:sym typeface="Helvetica Neue" charset="0"/>
              </a:rPr>
              <a:t>As a &lt;user role&gt;, </a:t>
            </a:r>
          </a:p>
          <a:p>
            <a:pPr>
              <a:lnSpc>
                <a:spcPct val="60000"/>
              </a:lnSpc>
              <a:spcBef>
                <a:spcPts val="1477"/>
              </a:spcBef>
            </a:pPr>
            <a:r>
              <a:rPr lang="en-US" sz="1700" dirty="0">
                <a:solidFill>
                  <a:srgbClr val="000000"/>
                </a:solidFill>
                <a:latin typeface="Helvetica Neue" charset="0"/>
                <a:ea typeface="ＭＳ Ｐゴシック" charset="0"/>
                <a:cs typeface="ＭＳ Ｐゴシック" charset="0"/>
                <a:sym typeface="Helvetica Neue" charset="0"/>
              </a:rPr>
              <a:t>I want to &lt;goal&gt;, </a:t>
            </a:r>
          </a:p>
          <a:p>
            <a:pPr>
              <a:lnSpc>
                <a:spcPct val="60000"/>
              </a:lnSpc>
              <a:spcBef>
                <a:spcPts val="1477"/>
              </a:spcBef>
            </a:pPr>
            <a:r>
              <a:rPr lang="en-US" sz="1700" dirty="0">
                <a:solidFill>
                  <a:srgbClr val="000000"/>
                </a:solidFill>
                <a:latin typeface="Helvetica Neue" charset="0"/>
                <a:ea typeface="ＭＳ Ｐゴシック" charset="0"/>
                <a:cs typeface="ＭＳ Ｐゴシック" charset="0"/>
                <a:sym typeface="Helvetica Neue" charset="0"/>
              </a:rPr>
              <a:t>So that &lt;desired benefit&gt;.</a:t>
            </a:r>
          </a:p>
        </p:txBody>
      </p:sp>
      <p:sp>
        <p:nvSpPr>
          <p:cNvPr id="214023" name="Rectangle 8"/>
          <p:cNvSpPr>
            <a:spLocks/>
          </p:cNvSpPr>
          <p:nvPr/>
        </p:nvSpPr>
        <p:spPr bwMode="auto">
          <a:xfrm rot="660000">
            <a:off x="5307863" y="2955169"/>
            <a:ext cx="1319361" cy="60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91" tIns="20091" rIns="13394" bIns="20091" anchor="ctr"/>
          <a:lstStyle/>
          <a:p>
            <a:pPr algn="ctr">
              <a:lnSpc>
                <a:spcPct val="60000"/>
              </a:lnSpc>
              <a:spcBef>
                <a:spcPts val="422"/>
              </a:spcBef>
            </a:pPr>
            <a:r>
              <a:rPr lang="en-US" dirty="0">
                <a:solidFill>
                  <a:srgbClr val="000000"/>
                </a:solidFill>
                <a:latin typeface="Helvetica Neue" charset="0"/>
                <a:ea typeface="ＭＳ Ｐゴシック" charset="0"/>
                <a:cs typeface="ＭＳ Ｐゴシック" charset="0"/>
                <a:sym typeface="Helvetica Neue" charset="0"/>
              </a:rPr>
              <a:t>Acceptance</a:t>
            </a:r>
          </a:p>
          <a:p>
            <a:pPr algn="ctr">
              <a:lnSpc>
                <a:spcPct val="60000"/>
              </a:lnSpc>
              <a:spcBef>
                <a:spcPts val="422"/>
              </a:spcBef>
            </a:pPr>
            <a:r>
              <a:rPr lang="en-US" dirty="0">
                <a:solidFill>
                  <a:srgbClr val="000000"/>
                </a:solidFill>
                <a:latin typeface="Helvetica Neue" charset="0"/>
                <a:ea typeface="ＭＳ Ｐゴシック" charset="0"/>
                <a:cs typeface="ＭＳ Ｐゴシック" charset="0"/>
                <a:sym typeface="Helvetica Neue" charset="0"/>
              </a:rPr>
              <a:t>Criteria</a:t>
            </a:r>
          </a:p>
        </p:txBody>
      </p:sp>
      <p:sp>
        <p:nvSpPr>
          <p:cNvPr id="2" name="Title 1"/>
          <p:cNvSpPr>
            <a:spLocks noGrp="1"/>
          </p:cNvSpPr>
          <p:nvPr>
            <p:ph type="title"/>
          </p:nvPr>
        </p:nvSpPr>
        <p:spPr/>
        <p:txBody>
          <a:bodyPr>
            <a:normAutofit fontScale="90000"/>
          </a:bodyPr>
          <a:lstStyle/>
          <a:p>
            <a:pPr eaLnBrk="1" hangingPunct="1">
              <a:defRPr/>
            </a:pPr>
            <a:r>
              <a:rPr lang="en-US" dirty="0"/>
              <a:t>What is a User Story</a:t>
            </a:r>
          </a:p>
        </p:txBody>
      </p:sp>
      <p:sp>
        <p:nvSpPr>
          <p:cNvPr id="3" name="TextBox 2"/>
          <p:cNvSpPr txBox="1"/>
          <p:nvPr/>
        </p:nvSpPr>
        <p:spPr>
          <a:xfrm>
            <a:off x="7351366" y="4331385"/>
            <a:ext cx="1511300" cy="253916"/>
          </a:xfrm>
          <a:prstGeom prst="rect">
            <a:avLst/>
          </a:prstGeom>
          <a:noFill/>
        </p:spPr>
        <p:txBody>
          <a:bodyPr wrap="square" lIns="68580" tIns="34290" rIns="68580" bIns="34290" rtlCol="0">
            <a:spAutoFit/>
          </a:bodyPr>
          <a:lstStyle/>
          <a:p>
            <a:r>
              <a:rPr lang="en-US" sz="1200" dirty="0" smtClean="0"/>
              <a:t>- </a:t>
            </a:r>
            <a:r>
              <a:rPr lang="en-US" sz="1200" dirty="0" err="1" smtClean="0"/>
              <a:t>Davisbase</a:t>
            </a:r>
            <a:endParaRPr lang="en-US" sz="1200" dirty="0"/>
          </a:p>
        </p:txBody>
      </p:sp>
    </p:spTree>
    <p:extLst>
      <p:ext uri="{BB962C8B-B14F-4D97-AF65-F5344CB8AC3E}">
        <p14:creationId xmlns:p14="http://schemas.microsoft.com/office/powerpoint/2010/main" val="365149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6"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6212" y="2938182"/>
            <a:ext cx="2739787" cy="182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Rectangle 4"/>
          <p:cNvSpPr>
            <a:spLocks noGrp="1" noChangeArrowheads="1"/>
          </p:cNvSpPr>
          <p:nvPr>
            <p:ph type="title"/>
          </p:nvPr>
        </p:nvSpPr>
        <p:spPr>
          <a:xfrm>
            <a:off x="1328014" y="1"/>
            <a:ext cx="6489650" cy="567419"/>
          </a:xfrm>
        </p:spPr>
        <p:txBody>
          <a:bodyPr vert="horz" lIns="68580" tIns="34290" rIns="-6697" bIns="34290" rtlCol="0" anchor="b">
            <a:normAutofit fontScale="90000"/>
          </a:bodyPr>
          <a:lstStyle/>
          <a:p>
            <a:pPr eaLnBrk="1" hangingPunct="1">
              <a:defRPr/>
            </a:pPr>
            <a:r>
              <a:rPr lang="en-US" dirty="0" smtClean="0"/>
              <a:t>Parts of a User Story</a:t>
            </a:r>
          </a:p>
        </p:txBody>
      </p:sp>
      <p:pic>
        <p:nvPicPr>
          <p:cNvPr id="216068" name="Picture 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96090" y="1002917"/>
            <a:ext cx="3380909" cy="2076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9" name="Rectangle 6"/>
          <p:cNvSpPr>
            <a:spLocks/>
          </p:cNvSpPr>
          <p:nvPr/>
        </p:nvSpPr>
        <p:spPr bwMode="auto">
          <a:xfrm>
            <a:off x="3574108" y="1581883"/>
            <a:ext cx="2685604" cy="817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91" tIns="20091" rIns="13394" bIns="20091" anchor="ctr"/>
          <a:lstStyle/>
          <a:p>
            <a:pPr>
              <a:lnSpc>
                <a:spcPct val="90000"/>
              </a:lnSpc>
              <a:spcBef>
                <a:spcPts val="844"/>
              </a:spcBef>
            </a:pPr>
            <a:r>
              <a:rPr lang="en-US" sz="1600" dirty="0">
                <a:solidFill>
                  <a:srgbClr val="000000"/>
                </a:solidFill>
                <a:latin typeface="Helvetica Neue" charset="0"/>
                <a:ea typeface="ＭＳ Ｐゴシック" charset="0"/>
                <a:cs typeface="ＭＳ Ｐゴシック" charset="0"/>
                <a:sym typeface="Helvetica Neue" charset="0"/>
              </a:rPr>
              <a:t>As a &lt;user role&gt;, </a:t>
            </a:r>
          </a:p>
          <a:p>
            <a:pPr>
              <a:lnSpc>
                <a:spcPct val="90000"/>
              </a:lnSpc>
              <a:spcBef>
                <a:spcPts val="844"/>
              </a:spcBef>
            </a:pPr>
            <a:r>
              <a:rPr lang="en-US" sz="1600" dirty="0">
                <a:solidFill>
                  <a:srgbClr val="000000"/>
                </a:solidFill>
                <a:latin typeface="Helvetica Neue" charset="0"/>
                <a:ea typeface="ＭＳ Ｐゴシック" charset="0"/>
                <a:cs typeface="ＭＳ Ｐゴシック" charset="0"/>
                <a:sym typeface="Helvetica Neue" charset="0"/>
              </a:rPr>
              <a:t>I want to &lt;goal&gt;, </a:t>
            </a:r>
          </a:p>
          <a:p>
            <a:pPr>
              <a:lnSpc>
                <a:spcPct val="90000"/>
              </a:lnSpc>
              <a:spcBef>
                <a:spcPts val="844"/>
              </a:spcBef>
            </a:pPr>
            <a:r>
              <a:rPr lang="en-US" sz="1600" dirty="0">
                <a:solidFill>
                  <a:srgbClr val="000000"/>
                </a:solidFill>
                <a:latin typeface="Helvetica Neue" charset="0"/>
                <a:ea typeface="ＭＳ Ｐゴシック" charset="0"/>
                <a:cs typeface="ＭＳ Ｐゴシック" charset="0"/>
                <a:sym typeface="Helvetica Neue" charset="0"/>
              </a:rPr>
              <a:t>So that &lt;desired benefit&gt;.</a:t>
            </a:r>
          </a:p>
        </p:txBody>
      </p:sp>
      <p:sp>
        <p:nvSpPr>
          <p:cNvPr id="216070" name="Rectangle 7"/>
          <p:cNvSpPr>
            <a:spLocks/>
          </p:cNvSpPr>
          <p:nvPr/>
        </p:nvSpPr>
        <p:spPr bwMode="auto">
          <a:xfrm>
            <a:off x="3914831" y="3634941"/>
            <a:ext cx="1800169" cy="47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91" tIns="20091" rIns="13394" bIns="20091" anchor="ctr"/>
          <a:lstStyle/>
          <a:p>
            <a:pPr>
              <a:lnSpc>
                <a:spcPct val="90000"/>
              </a:lnSpc>
              <a:spcBef>
                <a:spcPts val="422"/>
              </a:spcBef>
            </a:pPr>
            <a:r>
              <a:rPr lang="en-US" sz="1600" dirty="0">
                <a:solidFill>
                  <a:srgbClr val="000000"/>
                </a:solidFill>
                <a:latin typeface="Helvetica Neue" charset="0"/>
                <a:ea typeface="ＭＳ Ｐゴシック" charset="0"/>
                <a:cs typeface="ＭＳ Ｐゴシック" charset="0"/>
                <a:sym typeface="Helvetica Neue" charset="0"/>
              </a:rPr>
              <a:t>Acceptance</a:t>
            </a:r>
          </a:p>
          <a:p>
            <a:pPr>
              <a:lnSpc>
                <a:spcPct val="90000"/>
              </a:lnSpc>
              <a:spcBef>
                <a:spcPts val="422"/>
              </a:spcBef>
            </a:pPr>
            <a:r>
              <a:rPr lang="en-US" sz="1600" dirty="0">
                <a:solidFill>
                  <a:srgbClr val="000000"/>
                </a:solidFill>
                <a:latin typeface="Helvetica Neue" charset="0"/>
                <a:ea typeface="ＭＳ Ｐゴシック" charset="0"/>
                <a:cs typeface="ＭＳ Ｐゴシック" charset="0"/>
                <a:sym typeface="Helvetica Neue" charset="0"/>
              </a:rPr>
              <a:t>Criteria</a:t>
            </a:r>
          </a:p>
        </p:txBody>
      </p:sp>
      <p:grpSp>
        <p:nvGrpSpPr>
          <p:cNvPr id="68619" name="Group 11"/>
          <p:cNvGrpSpPr>
            <a:grpSpLocks/>
          </p:cNvGrpSpPr>
          <p:nvPr/>
        </p:nvGrpSpPr>
        <p:grpSpPr bwMode="auto">
          <a:xfrm>
            <a:off x="2422177" y="1485928"/>
            <a:ext cx="2515661" cy="287983"/>
            <a:chOff x="0" y="0"/>
            <a:chExt cx="3005" cy="344"/>
          </a:xfrm>
        </p:grpSpPr>
        <p:sp>
          <p:nvSpPr>
            <p:cNvPr id="216085" name="Oval 8"/>
            <p:cNvSpPr>
              <a:spLocks/>
            </p:cNvSpPr>
            <p:nvPr/>
          </p:nvSpPr>
          <p:spPr bwMode="auto">
            <a:xfrm>
              <a:off x="0" y="40"/>
              <a:ext cx="288" cy="288"/>
            </a:xfrm>
            <a:prstGeom prst="ellipse">
              <a:avLst/>
            </a:prstGeom>
            <a:solidFill>
              <a:srgbClr val="001F67"/>
            </a:solidFill>
            <a:ln w="25400">
              <a:solidFill>
                <a:srgbClr val="404040"/>
              </a:solidFill>
              <a:round/>
              <a:headEnd/>
              <a:tailEnd/>
            </a:ln>
          </p:spPr>
          <p:txBody>
            <a:bodyPr lIns="0" tIns="0" rIns="40640" bIns="0"/>
            <a:lstStyle/>
            <a:p>
              <a:pPr marL="20929" algn="ctr"/>
              <a:r>
                <a:rPr lang="en-US" sz="1000" dirty="0">
                  <a:solidFill>
                    <a:srgbClr val="FFFFFF"/>
                  </a:solidFill>
                  <a:latin typeface="Palatino Bold" charset="0"/>
                  <a:ea typeface="ＭＳ Ｐゴシック" charset="0"/>
                  <a:cs typeface="ＭＳ Ｐゴシック" charset="0"/>
                  <a:sym typeface="Palatino Bold" charset="0"/>
                </a:rPr>
                <a:t>1</a:t>
              </a:r>
            </a:p>
          </p:txBody>
        </p:sp>
        <p:sp>
          <p:nvSpPr>
            <p:cNvPr id="216086" name="Rectangle 9"/>
            <p:cNvSpPr>
              <a:spLocks/>
            </p:cNvSpPr>
            <p:nvPr/>
          </p:nvSpPr>
          <p:spPr bwMode="auto">
            <a:xfrm>
              <a:off x="340" y="0"/>
              <a:ext cx="520"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p>
              <a:pPr marL="20929"/>
              <a:r>
                <a:rPr lang="en-US" sz="1500" dirty="0">
                  <a:solidFill>
                    <a:srgbClr val="001F67"/>
                  </a:solidFill>
                  <a:ea typeface="ＭＳ Ｐゴシック" charset="0"/>
                  <a:cs typeface="ＭＳ Ｐゴシック" charset="0"/>
                </a:rPr>
                <a:t>Who</a:t>
              </a:r>
            </a:p>
          </p:txBody>
        </p:sp>
        <p:sp>
          <p:nvSpPr>
            <p:cNvPr id="216087" name="Line 10"/>
            <p:cNvSpPr>
              <a:spLocks noChangeShapeType="1"/>
            </p:cNvSpPr>
            <p:nvPr/>
          </p:nvSpPr>
          <p:spPr bwMode="auto">
            <a:xfrm>
              <a:off x="399" y="344"/>
              <a:ext cx="2606" cy="0"/>
            </a:xfrm>
            <a:prstGeom prst="line">
              <a:avLst/>
            </a:prstGeom>
            <a:noFill/>
            <a:ln w="12700">
              <a:solidFill>
                <a:srgbClr val="001F6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68623" name="Group 15"/>
          <p:cNvGrpSpPr>
            <a:grpSpLocks/>
          </p:cNvGrpSpPr>
          <p:nvPr/>
        </p:nvGrpSpPr>
        <p:grpSpPr bwMode="auto">
          <a:xfrm>
            <a:off x="2422178" y="1848099"/>
            <a:ext cx="2516498" cy="301377"/>
            <a:chOff x="0" y="0"/>
            <a:chExt cx="3006" cy="360"/>
          </a:xfrm>
        </p:grpSpPr>
        <p:sp>
          <p:nvSpPr>
            <p:cNvPr id="216082" name="Oval 12"/>
            <p:cNvSpPr>
              <a:spLocks/>
            </p:cNvSpPr>
            <p:nvPr/>
          </p:nvSpPr>
          <p:spPr bwMode="auto">
            <a:xfrm>
              <a:off x="0" y="32"/>
              <a:ext cx="288" cy="288"/>
            </a:xfrm>
            <a:prstGeom prst="ellipse">
              <a:avLst/>
            </a:prstGeom>
            <a:solidFill>
              <a:srgbClr val="001F67"/>
            </a:solidFill>
            <a:ln w="25400">
              <a:solidFill>
                <a:srgbClr val="404040"/>
              </a:solidFill>
              <a:round/>
              <a:headEnd/>
              <a:tailEnd/>
            </a:ln>
          </p:spPr>
          <p:txBody>
            <a:bodyPr lIns="0" tIns="0" rIns="40640" bIns="0"/>
            <a:lstStyle/>
            <a:p>
              <a:pPr marL="20929" algn="ctr"/>
              <a:r>
                <a:rPr lang="en-US" sz="1000" dirty="0">
                  <a:solidFill>
                    <a:srgbClr val="FFFFFF"/>
                  </a:solidFill>
                  <a:latin typeface="Palatino Bold" charset="0"/>
                  <a:ea typeface="ＭＳ Ｐゴシック" charset="0"/>
                  <a:cs typeface="ＭＳ Ｐゴシック" charset="0"/>
                  <a:sym typeface="Palatino Bold" charset="0"/>
                </a:rPr>
                <a:t>2</a:t>
              </a:r>
            </a:p>
          </p:txBody>
        </p:sp>
        <p:sp>
          <p:nvSpPr>
            <p:cNvPr id="216083" name="Rectangle 13"/>
            <p:cNvSpPr>
              <a:spLocks/>
            </p:cNvSpPr>
            <p:nvPr/>
          </p:nvSpPr>
          <p:spPr bwMode="auto">
            <a:xfrm>
              <a:off x="328" y="0"/>
              <a:ext cx="583"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p>
              <a:pPr marL="20929"/>
              <a:r>
                <a:rPr lang="en-US" sz="1500">
                  <a:solidFill>
                    <a:srgbClr val="001F67"/>
                  </a:solidFill>
                  <a:ea typeface="ＭＳ Ｐゴシック" charset="0"/>
                  <a:cs typeface="ＭＳ Ｐゴシック" charset="0"/>
                </a:rPr>
                <a:t>What</a:t>
              </a:r>
            </a:p>
          </p:txBody>
        </p:sp>
        <p:sp>
          <p:nvSpPr>
            <p:cNvPr id="216084" name="Line 14"/>
            <p:cNvSpPr>
              <a:spLocks noChangeShapeType="1"/>
            </p:cNvSpPr>
            <p:nvPr/>
          </p:nvSpPr>
          <p:spPr bwMode="auto">
            <a:xfrm>
              <a:off x="400" y="360"/>
              <a:ext cx="2606"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endParaRPr lang="en-US">
                <a:ln>
                  <a:solidFill>
                    <a:sysClr val="windowText" lastClr="000000"/>
                  </a:solidFill>
                </a:ln>
              </a:endParaRPr>
            </a:p>
          </p:txBody>
        </p:sp>
      </p:grpSp>
      <p:grpSp>
        <p:nvGrpSpPr>
          <p:cNvPr id="68627" name="Group 19"/>
          <p:cNvGrpSpPr>
            <a:grpSpLocks/>
          </p:cNvGrpSpPr>
          <p:nvPr/>
        </p:nvGrpSpPr>
        <p:grpSpPr bwMode="auto">
          <a:xfrm>
            <a:off x="2422177" y="2183310"/>
            <a:ext cx="3118415" cy="281285"/>
            <a:chOff x="0" y="0"/>
            <a:chExt cx="3725" cy="336"/>
          </a:xfrm>
        </p:grpSpPr>
        <p:sp>
          <p:nvSpPr>
            <p:cNvPr id="216079" name="Oval 16"/>
            <p:cNvSpPr>
              <a:spLocks/>
            </p:cNvSpPr>
            <p:nvPr/>
          </p:nvSpPr>
          <p:spPr bwMode="auto">
            <a:xfrm>
              <a:off x="0" y="40"/>
              <a:ext cx="288" cy="288"/>
            </a:xfrm>
            <a:prstGeom prst="ellipse">
              <a:avLst/>
            </a:prstGeom>
            <a:solidFill>
              <a:srgbClr val="001F67"/>
            </a:solidFill>
            <a:ln w="25400">
              <a:solidFill>
                <a:srgbClr val="404040"/>
              </a:solidFill>
              <a:round/>
              <a:headEnd/>
              <a:tailEnd/>
            </a:ln>
          </p:spPr>
          <p:txBody>
            <a:bodyPr lIns="0" tIns="0" rIns="40640" bIns="0"/>
            <a:lstStyle/>
            <a:p>
              <a:pPr marL="20929" algn="ctr"/>
              <a:r>
                <a:rPr lang="en-US" sz="1000">
                  <a:solidFill>
                    <a:srgbClr val="FFFFFF"/>
                  </a:solidFill>
                  <a:latin typeface="Palatino Bold" charset="0"/>
                  <a:ea typeface="ＭＳ Ｐゴシック" charset="0"/>
                  <a:cs typeface="ＭＳ Ｐゴシック" charset="0"/>
                  <a:sym typeface="Palatino Bold" charset="0"/>
                </a:rPr>
                <a:t>3</a:t>
              </a:r>
            </a:p>
          </p:txBody>
        </p:sp>
        <p:sp>
          <p:nvSpPr>
            <p:cNvPr id="216080" name="Rectangle 17"/>
            <p:cNvSpPr>
              <a:spLocks/>
            </p:cNvSpPr>
            <p:nvPr/>
          </p:nvSpPr>
          <p:spPr bwMode="auto">
            <a:xfrm>
              <a:off x="341" y="0"/>
              <a:ext cx="499"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40" bIns="0">
              <a:spAutoFit/>
            </a:bodyPr>
            <a:lstStyle/>
            <a:p>
              <a:pPr marL="20929" algn="ctr"/>
              <a:r>
                <a:rPr lang="en-US" sz="1500">
                  <a:solidFill>
                    <a:srgbClr val="001F67"/>
                  </a:solidFill>
                  <a:ea typeface="ＭＳ Ｐゴシック" charset="0"/>
                  <a:cs typeface="ＭＳ Ｐゴシック" charset="0"/>
                </a:rPr>
                <a:t>Why</a:t>
              </a:r>
            </a:p>
          </p:txBody>
        </p:sp>
        <p:sp>
          <p:nvSpPr>
            <p:cNvPr id="216081" name="Line 18"/>
            <p:cNvSpPr>
              <a:spLocks noChangeShapeType="1"/>
            </p:cNvSpPr>
            <p:nvPr/>
          </p:nvSpPr>
          <p:spPr bwMode="auto">
            <a:xfrm>
              <a:off x="400" y="336"/>
              <a:ext cx="3325" cy="0"/>
            </a:xfrm>
            <a:prstGeom prst="line">
              <a:avLst/>
            </a:prstGeom>
            <a:noFill/>
            <a:ln w="12700">
              <a:solidFill>
                <a:srgbClr val="001F67"/>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grpSp>
      <p:grpSp>
        <p:nvGrpSpPr>
          <p:cNvPr id="68631" name="Group 23"/>
          <p:cNvGrpSpPr>
            <a:grpSpLocks/>
          </p:cNvGrpSpPr>
          <p:nvPr/>
        </p:nvGrpSpPr>
        <p:grpSpPr bwMode="auto">
          <a:xfrm>
            <a:off x="3440781" y="3777433"/>
            <a:ext cx="1378804" cy="387605"/>
            <a:chOff x="0" y="0"/>
            <a:chExt cx="1647" cy="463"/>
          </a:xfrm>
        </p:grpSpPr>
        <p:sp>
          <p:nvSpPr>
            <p:cNvPr id="216076" name="Oval 20"/>
            <p:cNvSpPr>
              <a:spLocks/>
            </p:cNvSpPr>
            <p:nvPr/>
          </p:nvSpPr>
          <p:spPr bwMode="auto">
            <a:xfrm>
              <a:off x="0" y="0"/>
              <a:ext cx="288" cy="288"/>
            </a:xfrm>
            <a:prstGeom prst="ellipse">
              <a:avLst/>
            </a:prstGeom>
            <a:solidFill>
              <a:srgbClr val="001F67"/>
            </a:solidFill>
            <a:ln w="25400">
              <a:solidFill>
                <a:srgbClr val="404040"/>
              </a:solidFill>
              <a:round/>
              <a:headEnd/>
              <a:tailEnd/>
            </a:ln>
          </p:spPr>
          <p:txBody>
            <a:bodyPr lIns="0" tIns="0" rIns="40640" bIns="0"/>
            <a:lstStyle/>
            <a:p>
              <a:pPr marL="20929" algn="ctr"/>
              <a:r>
                <a:rPr lang="en-US" sz="1000">
                  <a:solidFill>
                    <a:srgbClr val="FFFFFF"/>
                  </a:solidFill>
                  <a:latin typeface="Palatino Bold" charset="0"/>
                  <a:ea typeface="ＭＳ Ｐゴシック" charset="0"/>
                  <a:cs typeface="ＭＳ Ｐゴシック" charset="0"/>
                  <a:sym typeface="Palatino Bold" charset="0"/>
                </a:rPr>
                <a:t>4</a:t>
              </a:r>
            </a:p>
          </p:txBody>
        </p:sp>
        <p:sp>
          <p:nvSpPr>
            <p:cNvPr id="216077" name="Line 21"/>
            <p:cNvSpPr>
              <a:spLocks noChangeShapeType="1"/>
            </p:cNvSpPr>
            <p:nvPr/>
          </p:nvSpPr>
          <p:spPr bwMode="auto">
            <a:xfrm rot="10800000" flipH="1">
              <a:off x="572" y="83"/>
              <a:ext cx="1075" cy="13"/>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sp>
          <p:nvSpPr>
            <p:cNvPr id="216078" name="Line 22"/>
            <p:cNvSpPr>
              <a:spLocks noChangeShapeType="1"/>
            </p:cNvSpPr>
            <p:nvPr/>
          </p:nvSpPr>
          <p:spPr bwMode="auto">
            <a:xfrm>
              <a:off x="648" y="456"/>
              <a:ext cx="659" cy="7"/>
            </a:xfrm>
            <a:prstGeom prst="line">
              <a:avLst/>
            </a:prstGeom>
            <a:noFill/>
            <a:ln w="12700">
              <a:solidFill>
                <a:srgbClr val="001F67"/>
              </a:solidFill>
              <a:round/>
              <a:headEnd/>
              <a:tailEnd/>
            </a:ln>
            <a:extLst>
              <a:ext uri="{909E8E84-426E-40DD-AFC4-6F175D3DCCD1}">
                <a14:hiddenFill xmlns:a14="http://schemas.microsoft.com/office/drawing/2010/main">
                  <a:noFill/>
                </a14:hiddenFill>
              </a:ext>
            </a:extLst>
          </p:spPr>
          <p:txBody>
            <a:bodyPr lIns="0" tIns="0" rIns="0" bIns="0"/>
            <a:lstStyle/>
            <a:p>
              <a:pPr algn="ctr"/>
              <a:endParaRPr lang="en-US"/>
            </a:p>
          </p:txBody>
        </p:sp>
      </p:grpSp>
      <p:sp>
        <p:nvSpPr>
          <p:cNvPr id="23" name="TextBox 22"/>
          <p:cNvSpPr txBox="1"/>
          <p:nvPr/>
        </p:nvSpPr>
        <p:spPr>
          <a:xfrm>
            <a:off x="7351366" y="4331385"/>
            <a:ext cx="1511300" cy="253916"/>
          </a:xfrm>
          <a:prstGeom prst="rect">
            <a:avLst/>
          </a:prstGeom>
          <a:noFill/>
        </p:spPr>
        <p:txBody>
          <a:bodyPr wrap="square" lIns="68580" tIns="34290" rIns="68580" bIns="34290" rtlCol="0">
            <a:spAutoFit/>
          </a:bodyPr>
          <a:lstStyle/>
          <a:p>
            <a:r>
              <a:rPr lang="en-US" sz="1200" dirty="0" smtClean="0"/>
              <a:t>- </a:t>
            </a:r>
            <a:r>
              <a:rPr lang="en-US" sz="1200" dirty="0" err="1" smtClean="0"/>
              <a:t>Davisbase</a:t>
            </a:r>
            <a:endParaRPr lang="en-US" sz="1200" dirty="0"/>
          </a:p>
        </p:txBody>
      </p:sp>
    </p:spTree>
    <p:extLst>
      <p:ext uri="{BB962C8B-B14F-4D97-AF65-F5344CB8AC3E}">
        <p14:creationId xmlns:p14="http://schemas.microsoft.com/office/powerpoint/2010/main" val="604266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86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8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686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8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Information Associated with a Story</a:t>
            </a:r>
            <a:endParaRPr lang="en-US" sz="2800" dirty="0"/>
          </a:p>
        </p:txBody>
      </p:sp>
      <p:grpSp>
        <p:nvGrpSpPr>
          <p:cNvPr id="18" name="Group 17"/>
          <p:cNvGrpSpPr/>
          <p:nvPr/>
        </p:nvGrpSpPr>
        <p:grpSpPr>
          <a:xfrm>
            <a:off x="2286000" y="800100"/>
            <a:ext cx="6705600" cy="4056564"/>
            <a:chOff x="762000" y="1295400"/>
            <a:chExt cx="6705600" cy="5408752"/>
          </a:xfrm>
        </p:grpSpPr>
        <p:grpSp>
          <p:nvGrpSpPr>
            <p:cNvPr id="11" name="Group 10"/>
            <p:cNvGrpSpPr/>
            <p:nvPr/>
          </p:nvGrpSpPr>
          <p:grpSpPr>
            <a:xfrm>
              <a:off x="838199" y="2146300"/>
              <a:ext cx="6556717" cy="4557852"/>
              <a:chOff x="685799" y="2146300"/>
              <a:chExt cx="6556717" cy="4557852"/>
            </a:xfrm>
          </p:grpSpPr>
          <p:sp>
            <p:nvSpPr>
              <p:cNvPr id="7" name="TextBox 6"/>
              <p:cNvSpPr txBox="1"/>
              <p:nvPr/>
            </p:nvSpPr>
            <p:spPr>
              <a:xfrm>
                <a:off x="838200" y="2827972"/>
                <a:ext cx="4719112" cy="1559401"/>
              </a:xfrm>
              <a:prstGeom prst="rect">
                <a:avLst/>
              </a:prstGeom>
              <a:noFill/>
            </p:spPr>
            <p:txBody>
              <a:bodyPr wrap="none" rtlCol="0">
                <a:spAutoFit/>
              </a:bodyPr>
              <a:lstStyle/>
              <a:p>
                <a:pPr algn="l"/>
                <a:r>
                  <a:rPr lang="en-US" sz="1400" dirty="0" smtClean="0"/>
                  <a:t>Acceptance tests:</a:t>
                </a:r>
              </a:p>
              <a:p>
                <a:pPr marL="342900" indent="-342900" algn="l">
                  <a:buFont typeface="+mj-lt"/>
                  <a:buAutoNum type="arabicPeriod"/>
                </a:pPr>
                <a:r>
                  <a:rPr lang="en-US" sz="1400" b="0" dirty="0" smtClean="0"/>
                  <a:t>User can edit an airline booking</a:t>
                </a:r>
              </a:p>
              <a:p>
                <a:pPr marL="342900" indent="-342900" algn="l">
                  <a:buFont typeface="+mj-lt"/>
                  <a:buAutoNum type="arabicPeriod"/>
                </a:pPr>
                <a:r>
                  <a:rPr lang="en-US" sz="1400" b="0" dirty="0" smtClean="0"/>
                  <a:t>User can edit a car rental booking</a:t>
                </a:r>
              </a:p>
              <a:p>
                <a:pPr marL="342900" indent="-342900" algn="l">
                  <a:buFont typeface="+mj-lt"/>
                  <a:buAutoNum type="arabicPeriod"/>
                </a:pPr>
                <a:r>
                  <a:rPr lang="en-US" sz="1400" b="0" dirty="0" smtClean="0"/>
                  <a:t>User can edit a hotel booking</a:t>
                </a:r>
              </a:p>
              <a:p>
                <a:pPr marL="342900" indent="-342900" algn="l">
                  <a:buFont typeface="+mj-lt"/>
                  <a:buAutoNum type="arabicPeriod"/>
                </a:pPr>
                <a:r>
                  <a:rPr lang="en-US" sz="1400" b="0" dirty="0" smtClean="0"/>
                  <a:t>User can start editing from a screen that shows a booking</a:t>
                </a:r>
                <a:endParaRPr lang="en-US" sz="1400" b="0" dirty="0"/>
              </a:p>
            </p:txBody>
          </p:sp>
          <p:sp>
            <p:nvSpPr>
              <p:cNvPr id="8" name="TextBox 7"/>
              <p:cNvSpPr txBox="1"/>
              <p:nvPr/>
            </p:nvSpPr>
            <p:spPr>
              <a:xfrm>
                <a:off x="838200" y="4282976"/>
                <a:ext cx="1808572" cy="2421176"/>
              </a:xfrm>
              <a:prstGeom prst="rect">
                <a:avLst/>
              </a:prstGeom>
              <a:noFill/>
            </p:spPr>
            <p:txBody>
              <a:bodyPr wrap="none" rtlCol="0">
                <a:spAutoFit/>
              </a:bodyPr>
              <a:lstStyle/>
              <a:p>
                <a:pPr algn="l"/>
                <a:r>
                  <a:rPr lang="en-US" sz="1400" dirty="0" smtClean="0"/>
                  <a:t>Other information:</a:t>
                </a:r>
              </a:p>
              <a:p>
                <a:pPr marL="342900" indent="-342900" algn="l">
                  <a:buFont typeface="Arial"/>
                  <a:buChar char="•"/>
                </a:pPr>
                <a:r>
                  <a:rPr lang="en-US" sz="1400" dirty="0" smtClean="0"/>
                  <a:t>Attachments</a:t>
                </a:r>
              </a:p>
              <a:p>
                <a:pPr marL="342900" indent="-342900" algn="l">
                  <a:buFont typeface="Arial"/>
                  <a:buChar char="•"/>
                </a:pPr>
                <a:r>
                  <a:rPr lang="en-US" sz="1400" dirty="0" smtClean="0"/>
                  <a:t>Screenshots</a:t>
                </a:r>
              </a:p>
              <a:p>
                <a:pPr marL="342900" indent="-342900" algn="l">
                  <a:buFont typeface="Arial"/>
                  <a:buChar char="•"/>
                </a:pPr>
                <a:r>
                  <a:rPr lang="en-US" sz="1400" dirty="0" smtClean="0"/>
                  <a:t>UML</a:t>
                </a:r>
              </a:p>
              <a:p>
                <a:pPr marL="342900" indent="-342900" algn="l">
                  <a:buFont typeface="Arial"/>
                  <a:buChar char="•"/>
                </a:pPr>
                <a:r>
                  <a:rPr lang="en-US" sz="1400" dirty="0" smtClean="0"/>
                  <a:t>Discussion</a:t>
                </a:r>
              </a:p>
              <a:p>
                <a:pPr marL="342900" indent="-342900" algn="l">
                  <a:buFont typeface="Arial"/>
                  <a:buChar char="•"/>
                </a:pPr>
                <a:r>
                  <a:rPr lang="en-US" sz="1400" dirty="0" smtClean="0"/>
                  <a:t>Non-goals</a:t>
                </a:r>
              </a:p>
              <a:p>
                <a:pPr marL="342900" indent="-342900" algn="l">
                  <a:buFont typeface="Arial"/>
                  <a:buChar char="•"/>
                </a:pPr>
                <a:r>
                  <a:rPr lang="en-US" sz="1400" dirty="0" smtClean="0"/>
                  <a:t>Additional details</a:t>
                </a:r>
              </a:p>
              <a:p>
                <a:pPr marL="342900" indent="-342900" algn="l">
                  <a:buFont typeface="+mj-lt"/>
                  <a:buAutoNum type="arabicPeriod"/>
                </a:pPr>
                <a:endParaRPr lang="en-US" sz="1400" dirty="0"/>
              </a:p>
            </p:txBody>
          </p:sp>
          <p:sp>
            <p:nvSpPr>
              <p:cNvPr id="10" name="Rounded Rectangle 9"/>
              <p:cNvSpPr/>
              <p:nvPr/>
            </p:nvSpPr>
            <p:spPr>
              <a:xfrm>
                <a:off x="685799" y="2146300"/>
                <a:ext cx="6556717" cy="4241800"/>
              </a:xfrm>
              <a:prstGeom prst="roundRect">
                <a:avLst>
                  <a:gd name="adj" fmla="val 5903"/>
                </a:avLst>
              </a:prstGeom>
              <a:noFill/>
              <a:ln w="25400">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990600" y="2171700"/>
              <a:ext cx="1505605" cy="697627"/>
            </a:xfrm>
            <a:prstGeom prst="rect">
              <a:avLst/>
            </a:prstGeom>
            <a:noFill/>
          </p:spPr>
          <p:txBody>
            <a:bodyPr wrap="none" rtlCol="0">
              <a:spAutoFit/>
            </a:bodyPr>
            <a:lstStyle/>
            <a:p>
              <a:pPr algn="l"/>
              <a:r>
                <a:rPr lang="en-US" sz="1400" dirty="0" smtClean="0"/>
                <a:t>Story points	: </a:t>
              </a:r>
              <a:r>
                <a:rPr lang="en-US" sz="1400" b="0" dirty="0"/>
                <a:t>3</a:t>
              </a:r>
              <a:endParaRPr lang="en-US" sz="1400" b="0" dirty="0" smtClean="0"/>
            </a:p>
            <a:p>
              <a:pPr algn="l"/>
              <a:r>
                <a:rPr lang="en-US" sz="1400" dirty="0" smtClean="0"/>
                <a:t>Assigned to	: </a:t>
              </a:r>
              <a:r>
                <a:rPr lang="en-US" sz="1400" b="0" dirty="0" smtClean="0"/>
                <a:t>Tom</a:t>
              </a:r>
              <a:endParaRPr lang="en-US" sz="1400" b="0" dirty="0"/>
            </a:p>
          </p:txBody>
        </p:sp>
        <p:sp>
          <p:nvSpPr>
            <p:cNvPr id="15" name="Rounded Rectangle 14"/>
            <p:cNvSpPr/>
            <p:nvPr/>
          </p:nvSpPr>
          <p:spPr>
            <a:xfrm>
              <a:off x="838199" y="1447800"/>
              <a:ext cx="6556717" cy="596900"/>
            </a:xfrm>
            <a:prstGeom prst="roundRect">
              <a:avLst>
                <a:gd name="adj" fmla="val 33333"/>
              </a:avLst>
            </a:prstGeom>
            <a:noFill/>
            <a:ln w="25400">
              <a:prstDash val="sysDash"/>
            </a:ln>
          </p:spPr>
          <p:style>
            <a:lnRef idx="1">
              <a:schemeClr val="accent1"/>
            </a:lnRef>
            <a:fillRef idx="3">
              <a:schemeClr val="accent1"/>
            </a:fillRef>
            <a:effectRef idx="2">
              <a:schemeClr val="accent1"/>
            </a:effectRef>
            <a:fontRef idx="minor">
              <a:schemeClr val="lt1"/>
            </a:fontRef>
          </p:style>
          <p:txBody>
            <a:bodyPr tIns="228600" bIns="0" rtlCol="0" anchor="ctr"/>
            <a:lstStyle/>
            <a:p>
              <a:r>
                <a:rPr lang="en-US" sz="1600" b="1" dirty="0">
                  <a:solidFill>
                    <a:schemeClr val="tx1"/>
                  </a:solidFill>
                </a:rPr>
                <a:t>Title: </a:t>
              </a:r>
              <a:r>
                <a:rPr lang="en-US" sz="1600" dirty="0">
                  <a:solidFill>
                    <a:schemeClr val="tx1"/>
                  </a:solidFill>
                </a:rPr>
                <a:t>Traveller wants to book a trip so that they can go to their destination </a:t>
              </a:r>
            </a:p>
            <a:p>
              <a:endParaRPr lang="en-US" dirty="0">
                <a:solidFill>
                  <a:schemeClr val="tx1"/>
                </a:solidFill>
              </a:endParaRPr>
            </a:p>
          </p:txBody>
        </p:sp>
        <p:sp>
          <p:nvSpPr>
            <p:cNvPr id="17" name="Rounded Rectangle 16"/>
            <p:cNvSpPr/>
            <p:nvPr/>
          </p:nvSpPr>
          <p:spPr>
            <a:xfrm>
              <a:off x="762000" y="1295400"/>
              <a:ext cx="6705600" cy="5181600"/>
            </a:xfrm>
            <a:prstGeom prst="roundRect">
              <a:avLst>
                <a:gd name="adj" fmla="val 5903"/>
              </a:avLst>
            </a:prstGeom>
            <a:noFill/>
            <a:ln w="254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ounded Rectangular Callout 18"/>
          <p:cNvSpPr/>
          <p:nvPr/>
        </p:nvSpPr>
        <p:spPr>
          <a:xfrm>
            <a:off x="1117600" y="1949529"/>
            <a:ext cx="1016000" cy="469032"/>
          </a:xfrm>
          <a:prstGeom prst="wedgeRoundRectCallout">
            <a:avLst>
              <a:gd name="adj1" fmla="val 88087"/>
              <a:gd name="adj2" fmla="val -366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Body</a:t>
            </a:r>
            <a:endParaRPr lang="en-US" sz="2000" dirty="0"/>
          </a:p>
        </p:txBody>
      </p:sp>
      <p:sp>
        <p:nvSpPr>
          <p:cNvPr id="9" name="Rounded Rectangular Callout 8"/>
          <p:cNvSpPr/>
          <p:nvPr/>
        </p:nvSpPr>
        <p:spPr>
          <a:xfrm>
            <a:off x="152400" y="742950"/>
            <a:ext cx="1981200" cy="857250"/>
          </a:xfrm>
          <a:prstGeom prst="wedgeRoundRectCallout">
            <a:avLst>
              <a:gd name="adj1" fmla="val 68023"/>
              <a:gd name="adj2" fmla="val -791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Title: a conversation starter</a:t>
            </a:r>
            <a:endParaRPr lang="en-US" sz="2000" dirty="0"/>
          </a:p>
        </p:txBody>
      </p:sp>
    </p:spTree>
    <p:extLst>
      <p:ext uri="{BB962C8B-B14F-4D97-AF65-F5344CB8AC3E}">
        <p14:creationId xmlns:p14="http://schemas.microsoft.com/office/powerpoint/2010/main" val="2668997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31997</TotalTime>
  <Words>3811</Words>
  <Application>Microsoft Office PowerPoint</Application>
  <PresentationFormat>On-screen Show (16:9)</PresentationFormat>
  <Paragraphs>579</Paragraphs>
  <Slides>40</Slides>
  <Notes>24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 Unicode MS</vt:lpstr>
      <vt:lpstr>ＭＳ Ｐゴシック</vt:lpstr>
      <vt:lpstr>Arial</vt:lpstr>
      <vt:lpstr>Calibri</vt:lpstr>
      <vt:lpstr>Handwriting - Dakota</vt:lpstr>
      <vt:lpstr>Helvetica Neue</vt:lpstr>
      <vt:lpstr>Palatino</vt:lpstr>
      <vt:lpstr>Palatino Bold</vt:lpstr>
      <vt:lpstr>Trebuchet MS</vt:lpstr>
      <vt:lpstr>Wingdings</vt:lpstr>
      <vt:lpstr>ヒラギノ明朝 ProN W3</vt:lpstr>
      <vt:lpstr>ヒラギノ角ゴ ProN W3</vt:lpstr>
      <vt:lpstr>ヒラギノ角ゴ ProN W6</vt:lpstr>
      <vt:lpstr>Custom Design</vt:lpstr>
      <vt:lpstr>Agile  Requirements  Techniques:  Delivering Value Sooner</vt:lpstr>
      <vt:lpstr>About Me</vt:lpstr>
      <vt:lpstr>Agenda</vt:lpstr>
      <vt:lpstr>Pop Quiz: WF Requirements</vt:lpstr>
      <vt:lpstr>Delivering Value Sooner</vt:lpstr>
      <vt:lpstr>The 5 Levels of Planning</vt:lpstr>
      <vt:lpstr>What is a User Story</vt:lpstr>
      <vt:lpstr>Parts of a User Story</vt:lpstr>
      <vt:lpstr>Information Associated with a Story</vt:lpstr>
      <vt:lpstr>Benefits of User Stories</vt:lpstr>
      <vt:lpstr>What Are User Stories Used For?</vt:lpstr>
      <vt:lpstr>Acceptance Criteria</vt:lpstr>
      <vt:lpstr>The 3 C’s of a User Story</vt:lpstr>
      <vt:lpstr>Where User Stories Fit In</vt:lpstr>
      <vt:lpstr>Product Backlog</vt:lpstr>
      <vt:lpstr>I.N.V.E.S.T.ing</vt:lpstr>
      <vt:lpstr>Who writes stories?</vt:lpstr>
      <vt:lpstr>Prioritizing the Backlog</vt:lpstr>
      <vt:lpstr>User Roles</vt:lpstr>
      <vt:lpstr>Story Mapping</vt:lpstr>
      <vt:lpstr>Lifecycle of a Story</vt:lpstr>
      <vt:lpstr>Defining Ready</vt:lpstr>
      <vt:lpstr>Typical Ingredients in Definition of Ready</vt:lpstr>
      <vt:lpstr>Backlog Refinement</vt:lpstr>
      <vt:lpstr>Refining the Backlog</vt:lpstr>
      <vt:lpstr>Decomposing Stories</vt:lpstr>
      <vt:lpstr>Levels of Agile Requirements</vt:lpstr>
      <vt:lpstr>Slice it Up</vt:lpstr>
      <vt:lpstr>Open vs. Closed Stories</vt:lpstr>
      <vt:lpstr>Additional Approaches to Split Stories</vt:lpstr>
      <vt:lpstr>Size the Story to the Horizon</vt:lpstr>
      <vt:lpstr>Size the Story to the Horizon</vt:lpstr>
      <vt:lpstr>Non-User Stories</vt:lpstr>
      <vt:lpstr>Non-User Stories: Constraints</vt:lpstr>
      <vt:lpstr>Functional vs. Non-Functional</vt:lpstr>
      <vt:lpstr>Guidelines for Good Stories</vt:lpstr>
      <vt:lpstr>Outputs from Story Types</vt:lpstr>
      <vt:lpstr>What to Watch Out For</vt:lpstr>
      <vt:lpstr>Q &amp; A</vt:lpstr>
      <vt:lpstr>References</vt:lpstr>
    </vt:vector>
  </TitlesOfParts>
  <Company>AccuRev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DAMON POOLE</dc:creator>
  <cp:lastModifiedBy>Seema Manchikalapati</cp:lastModifiedBy>
  <cp:revision>723</cp:revision>
  <dcterms:created xsi:type="dcterms:W3CDTF">2012-11-12T15:37:10Z</dcterms:created>
  <dcterms:modified xsi:type="dcterms:W3CDTF">2016-09-12T20:11:55Z</dcterms:modified>
</cp:coreProperties>
</file>