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256" r:id="rId2"/>
    <p:sldId id="257" r:id="rId3"/>
    <p:sldId id="312" r:id="rId4"/>
    <p:sldId id="317" r:id="rId5"/>
    <p:sldId id="258" r:id="rId6"/>
    <p:sldId id="263" r:id="rId7"/>
    <p:sldId id="259" r:id="rId8"/>
    <p:sldId id="262" r:id="rId9"/>
    <p:sldId id="260" r:id="rId10"/>
    <p:sldId id="264" r:id="rId11"/>
    <p:sldId id="279" r:id="rId12"/>
    <p:sldId id="266" r:id="rId13"/>
    <p:sldId id="277" r:id="rId14"/>
    <p:sldId id="267" r:id="rId15"/>
    <p:sldId id="280" r:id="rId16"/>
    <p:sldId id="321" r:id="rId17"/>
    <p:sldId id="309" r:id="rId18"/>
    <p:sldId id="285" r:id="rId19"/>
    <p:sldId id="284" r:id="rId20"/>
    <p:sldId id="282" r:id="rId21"/>
    <p:sldId id="288" r:id="rId22"/>
    <p:sldId id="283" r:id="rId23"/>
    <p:sldId id="286" r:id="rId24"/>
    <p:sldId id="278" r:id="rId25"/>
    <p:sldId id="287" r:id="rId26"/>
    <p:sldId id="310" r:id="rId27"/>
    <p:sldId id="276" r:id="rId28"/>
    <p:sldId id="271" r:id="rId29"/>
    <p:sldId id="274" r:id="rId30"/>
    <p:sldId id="322" r:id="rId31"/>
    <p:sldId id="289" r:id="rId32"/>
    <p:sldId id="323" r:id="rId33"/>
    <p:sldId id="300" r:id="rId34"/>
    <p:sldId id="301" r:id="rId35"/>
    <p:sldId id="324" r:id="rId36"/>
    <p:sldId id="307" r:id="rId37"/>
    <p:sldId id="281" r:id="rId38"/>
  </p:sldIdLst>
  <p:sldSz cx="9144000" cy="6858000" type="screen4x3"/>
  <p:notesSz cx="7099300" cy="9385300"/>
  <p:defaultText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151" autoAdjust="0"/>
    <p:restoredTop sz="94660"/>
  </p:normalViewPr>
  <p:slideViewPr>
    <p:cSldViewPr snapToGrid="0">
      <p:cViewPr>
        <p:scale>
          <a:sx n="100" d="100"/>
          <a:sy n="100" d="100"/>
        </p:scale>
        <p:origin x="-282" y="1014"/>
      </p:cViewPr>
      <p:guideLst>
        <p:guide orient="horz" pos="2160"/>
        <p:guide pos="2880"/>
      </p:guideLst>
    </p:cSldViewPr>
  </p:slideViewPr>
  <p:notesTextViewPr>
    <p:cViewPr>
      <p:scale>
        <a:sx n="1" d="1"/>
        <a:sy n="1" d="1"/>
      </p:scale>
      <p:origin x="0" y="0"/>
    </p:cViewPr>
  </p:notesTextViewPr>
  <p:sorterViewPr>
    <p:cViewPr>
      <p:scale>
        <a:sx n="100" d="100"/>
        <a:sy n="100" d="100"/>
      </p:scale>
      <p:origin x="0" y="7044"/>
    </p:cViewPr>
  </p:sorterViewPr>
  <p:notesViewPr>
    <p:cSldViewPr snapToGrid="0">
      <p:cViewPr>
        <p:scale>
          <a:sx n="90" d="100"/>
          <a:sy n="90" d="100"/>
        </p:scale>
        <p:origin x="-1008" y="84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006" cy="469586"/>
          </a:xfrm>
          <a:prstGeom prst="rect">
            <a:avLst/>
          </a:prstGeom>
        </p:spPr>
        <p:txBody>
          <a:bodyPr vert="horz" lIns="92437" tIns="46218" rIns="92437" bIns="46218" rtlCol="0"/>
          <a:lstStyle>
            <a:lvl1pPr algn="l">
              <a:defRPr sz="1200"/>
            </a:lvl1pPr>
          </a:lstStyle>
          <a:p>
            <a:endParaRPr lang="en-US"/>
          </a:p>
        </p:txBody>
      </p:sp>
      <p:sp>
        <p:nvSpPr>
          <p:cNvPr id="3" name="Date Placeholder 2"/>
          <p:cNvSpPr>
            <a:spLocks noGrp="1"/>
          </p:cNvSpPr>
          <p:nvPr>
            <p:ph type="dt" sz="quarter" idx="1"/>
          </p:nvPr>
        </p:nvSpPr>
        <p:spPr>
          <a:xfrm>
            <a:off x="4020687" y="0"/>
            <a:ext cx="3077006" cy="469586"/>
          </a:xfrm>
          <a:prstGeom prst="rect">
            <a:avLst/>
          </a:prstGeom>
        </p:spPr>
        <p:txBody>
          <a:bodyPr vert="horz" lIns="92437" tIns="46218" rIns="92437" bIns="46218" rtlCol="0"/>
          <a:lstStyle>
            <a:lvl1pPr algn="r">
              <a:defRPr sz="1200"/>
            </a:lvl1pPr>
          </a:lstStyle>
          <a:p>
            <a:fld id="{0DAB3716-C3F5-498E-9BBB-E144576E7794}" type="datetimeFigureOut">
              <a:rPr lang="en-US" smtClean="0"/>
              <a:t>10/28/2015</a:t>
            </a:fld>
            <a:endParaRPr lang="en-US"/>
          </a:p>
        </p:txBody>
      </p:sp>
      <p:sp>
        <p:nvSpPr>
          <p:cNvPr id="4" name="Footer Placeholder 3"/>
          <p:cNvSpPr>
            <a:spLocks noGrp="1"/>
          </p:cNvSpPr>
          <p:nvPr>
            <p:ph type="ftr" sz="quarter" idx="2"/>
          </p:nvPr>
        </p:nvSpPr>
        <p:spPr>
          <a:xfrm>
            <a:off x="1" y="8914112"/>
            <a:ext cx="3077006" cy="469586"/>
          </a:xfrm>
          <a:prstGeom prst="rect">
            <a:avLst/>
          </a:prstGeom>
        </p:spPr>
        <p:txBody>
          <a:bodyPr vert="horz" lIns="92437" tIns="46218" rIns="92437" bIns="46218" rtlCol="0" anchor="b"/>
          <a:lstStyle>
            <a:lvl1pPr algn="l">
              <a:defRPr sz="1200"/>
            </a:lvl1pPr>
          </a:lstStyle>
          <a:p>
            <a:endParaRPr lang="en-US"/>
          </a:p>
        </p:txBody>
      </p:sp>
      <p:sp>
        <p:nvSpPr>
          <p:cNvPr id="5" name="Slide Number Placeholder 4"/>
          <p:cNvSpPr>
            <a:spLocks noGrp="1"/>
          </p:cNvSpPr>
          <p:nvPr>
            <p:ph type="sldNum" sz="quarter" idx="3"/>
          </p:nvPr>
        </p:nvSpPr>
        <p:spPr>
          <a:xfrm>
            <a:off x="4020687" y="8914112"/>
            <a:ext cx="3077006" cy="469586"/>
          </a:xfrm>
          <a:prstGeom prst="rect">
            <a:avLst/>
          </a:prstGeom>
        </p:spPr>
        <p:txBody>
          <a:bodyPr vert="horz" lIns="92437" tIns="46218" rIns="92437" bIns="46218" rtlCol="0" anchor="b"/>
          <a:lstStyle>
            <a:lvl1pPr algn="r">
              <a:defRPr sz="1200"/>
            </a:lvl1pPr>
          </a:lstStyle>
          <a:p>
            <a:fld id="{7BB16545-41E0-49D7-A511-078DDDD30C6D}" type="slidenum">
              <a:rPr lang="en-US" smtClean="0"/>
              <a:t>‹#›</a:t>
            </a:fld>
            <a:endParaRPr lang="en-US"/>
          </a:p>
        </p:txBody>
      </p:sp>
    </p:spTree>
    <p:extLst>
      <p:ext uri="{BB962C8B-B14F-4D97-AF65-F5344CB8AC3E}">
        <p14:creationId xmlns:p14="http://schemas.microsoft.com/office/powerpoint/2010/main" val="4232381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3" tIns="47097" rIns="94193" bIns="47097"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3" tIns="47097" rIns="94193" bIns="47097" rtlCol="0"/>
          <a:lstStyle>
            <a:lvl1pPr algn="r">
              <a:defRPr sz="1200"/>
            </a:lvl1pPr>
          </a:lstStyle>
          <a:p>
            <a:fld id="{01F61EED-8A2F-49B8-9DC5-0DA85A0FF51F}" type="datetimeFigureOut">
              <a:rPr lang="en-US" smtClean="0"/>
              <a:t>10/28/2015</a:t>
            </a:fld>
            <a:endParaRPr lang="en-US"/>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4193" tIns="47097" rIns="94193" bIns="47097"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3" tIns="47097" rIns="94193" bIns="4709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7"/>
            <a:ext cx="3076363" cy="469265"/>
          </a:xfrm>
          <a:prstGeom prst="rect">
            <a:avLst/>
          </a:prstGeom>
        </p:spPr>
        <p:txBody>
          <a:bodyPr vert="horz" lIns="94193" tIns="47097" rIns="94193" bIns="47097"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69265"/>
          </a:xfrm>
          <a:prstGeom prst="rect">
            <a:avLst/>
          </a:prstGeom>
        </p:spPr>
        <p:txBody>
          <a:bodyPr vert="horz" lIns="94193" tIns="47097" rIns="94193" bIns="47097" rtlCol="0" anchor="b"/>
          <a:lstStyle>
            <a:lvl1pPr algn="r">
              <a:defRPr sz="1200"/>
            </a:lvl1pPr>
          </a:lstStyle>
          <a:p>
            <a:fld id="{F0E80E1B-02CF-4B73-A954-3F165AB17276}" type="slidenum">
              <a:rPr lang="en-US" smtClean="0"/>
              <a:t>‹#›</a:t>
            </a:fld>
            <a:endParaRPr lang="en-US"/>
          </a:p>
        </p:txBody>
      </p:sp>
    </p:spTree>
    <p:extLst>
      <p:ext uri="{BB962C8B-B14F-4D97-AF65-F5344CB8AC3E}">
        <p14:creationId xmlns:p14="http://schemas.microsoft.com/office/powerpoint/2010/main" val="360263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Welcome to ASPE’s presentation on T Shaped professionals…..</a:t>
            </a:r>
          </a:p>
          <a:p>
            <a:endParaRPr lang="en-US" sz="2000" dirty="0"/>
          </a:p>
          <a:p>
            <a:r>
              <a:rPr lang="en-US" sz="2000" dirty="0"/>
              <a:t>Very passionate about this subject and I am sure you are going to start seeing it pop up in the business media and hopefully as a proactive strategic discussion around workforce management in the boardroom.</a:t>
            </a:r>
          </a:p>
          <a:p>
            <a:endParaRPr lang="en-US" sz="2000" dirty="0"/>
          </a:p>
          <a:p>
            <a:r>
              <a:rPr lang="en-US" sz="2000" dirty="0"/>
              <a:t>What I am excited about is that it is practical, easy to understand, flexible across a lot of industry’s and it’s unique and different enough to engage seasoned veterans and </a:t>
            </a:r>
            <a:r>
              <a:rPr lang="en-US" sz="2000" dirty="0" err="1"/>
              <a:t>millenians</a:t>
            </a:r>
            <a:r>
              <a:rPr lang="en-US" sz="2000" dirty="0"/>
              <a:t>, everyone in between.</a:t>
            </a:r>
          </a:p>
        </p:txBody>
      </p:sp>
      <p:sp>
        <p:nvSpPr>
          <p:cNvPr id="4" name="Slide Number Placeholder 3"/>
          <p:cNvSpPr>
            <a:spLocks noGrp="1"/>
          </p:cNvSpPr>
          <p:nvPr>
            <p:ph type="sldNum" sz="quarter" idx="10"/>
          </p:nvPr>
        </p:nvSpPr>
        <p:spPr/>
        <p:txBody>
          <a:bodyPr/>
          <a:lstStyle/>
          <a:p>
            <a:fld id="{F0E80E1B-02CF-4B73-A954-3F165AB17276}" type="slidenum">
              <a:rPr lang="en-US" smtClean="0"/>
              <a:t>1</a:t>
            </a:fld>
            <a:endParaRPr lang="en-US"/>
          </a:p>
        </p:txBody>
      </p:sp>
    </p:spTree>
    <p:extLst>
      <p:ext uri="{BB962C8B-B14F-4D97-AF65-F5344CB8AC3E}">
        <p14:creationId xmlns:p14="http://schemas.microsoft.com/office/powerpoint/2010/main" val="411340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TOP Performing companies will not let you advance if you these Idiosyncratic tendencies</a:t>
            </a:r>
          </a:p>
          <a:p>
            <a:endParaRPr lang="en-US" sz="2000" dirty="0"/>
          </a:p>
          <a:p>
            <a:r>
              <a:rPr lang="en-US" sz="2000" dirty="0"/>
              <a:t>Fidelity </a:t>
            </a:r>
          </a:p>
          <a:p>
            <a:endParaRPr lang="en-US" sz="2000" dirty="0"/>
          </a:p>
          <a:p>
            <a:r>
              <a:rPr lang="en-US" sz="2000" dirty="0"/>
              <a:t>Microsoft </a:t>
            </a:r>
          </a:p>
          <a:p>
            <a:endParaRPr lang="en-US" sz="2000" dirty="0"/>
          </a:p>
          <a:p>
            <a:r>
              <a:rPr lang="en-US" sz="2000" dirty="0" err="1"/>
              <a:t>Redhat</a:t>
            </a:r>
            <a:endParaRPr lang="en-US" sz="2000" dirty="0"/>
          </a:p>
          <a:p>
            <a:endParaRPr lang="en-US" sz="2000" dirty="0"/>
          </a:p>
          <a:p>
            <a:r>
              <a:rPr lang="en-US" sz="2000" dirty="0"/>
              <a:t>Amazon</a:t>
            </a:r>
          </a:p>
          <a:p>
            <a:endParaRPr lang="en-US" sz="2000" dirty="0"/>
          </a:p>
          <a:p>
            <a:r>
              <a:rPr lang="en-US" sz="2000" dirty="0"/>
              <a:t>Google</a:t>
            </a:r>
          </a:p>
        </p:txBody>
      </p:sp>
      <p:sp>
        <p:nvSpPr>
          <p:cNvPr id="4" name="Slide Number Placeholder 3"/>
          <p:cNvSpPr>
            <a:spLocks noGrp="1"/>
          </p:cNvSpPr>
          <p:nvPr>
            <p:ph type="sldNum" sz="quarter" idx="10"/>
          </p:nvPr>
        </p:nvSpPr>
        <p:spPr/>
        <p:txBody>
          <a:bodyPr/>
          <a:lstStyle/>
          <a:p>
            <a:fld id="{F0E80E1B-02CF-4B73-A954-3F165AB17276}" type="slidenum">
              <a:rPr lang="en-US" smtClean="0"/>
              <a:t>10</a:t>
            </a:fld>
            <a:endParaRPr lang="en-US"/>
          </a:p>
        </p:txBody>
      </p:sp>
    </p:spTree>
    <p:extLst>
      <p:ext uri="{BB962C8B-B14F-4D97-AF65-F5344CB8AC3E}">
        <p14:creationId xmlns:p14="http://schemas.microsoft.com/office/powerpoint/2010/main" val="3090773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NASA might be a place where you can hide if you are a SUPER I shaped performer.</a:t>
            </a:r>
          </a:p>
          <a:p>
            <a:endParaRPr lang="en-US" sz="3200" dirty="0"/>
          </a:p>
          <a:p>
            <a:r>
              <a:rPr lang="en-US" sz="3200" dirty="0"/>
              <a:t>Non – customer facing / stakeholder dependent roles?</a:t>
            </a:r>
          </a:p>
        </p:txBody>
      </p:sp>
      <p:sp>
        <p:nvSpPr>
          <p:cNvPr id="4" name="Slide Number Placeholder 3"/>
          <p:cNvSpPr>
            <a:spLocks noGrp="1"/>
          </p:cNvSpPr>
          <p:nvPr>
            <p:ph type="sldNum" sz="quarter" idx="10"/>
          </p:nvPr>
        </p:nvSpPr>
        <p:spPr/>
        <p:txBody>
          <a:bodyPr/>
          <a:lstStyle/>
          <a:p>
            <a:fld id="{F0E80E1B-02CF-4B73-A954-3F165AB17276}" type="slidenum">
              <a:rPr lang="en-US" smtClean="0"/>
              <a:t>11</a:t>
            </a:fld>
            <a:endParaRPr lang="en-US"/>
          </a:p>
        </p:txBody>
      </p:sp>
    </p:spTree>
    <p:extLst>
      <p:ext uri="{BB962C8B-B14F-4D97-AF65-F5344CB8AC3E}">
        <p14:creationId xmlns:p14="http://schemas.microsoft.com/office/powerpoint/2010/main" val="150460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12</a:t>
            </a:fld>
            <a:endParaRPr lang="en-US"/>
          </a:p>
        </p:txBody>
      </p:sp>
    </p:spTree>
    <p:extLst>
      <p:ext uri="{BB962C8B-B14F-4D97-AF65-F5344CB8AC3E}">
        <p14:creationId xmlns:p14="http://schemas.microsoft.com/office/powerpoint/2010/main" val="323142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13</a:t>
            </a:fld>
            <a:endParaRPr lang="en-US"/>
          </a:p>
        </p:txBody>
      </p:sp>
    </p:spTree>
    <p:extLst>
      <p:ext uri="{BB962C8B-B14F-4D97-AF65-F5344CB8AC3E}">
        <p14:creationId xmlns:p14="http://schemas.microsoft.com/office/powerpoint/2010/main" val="230117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Its important to note that TIME is a huge factor in decision making on how YOU invest in your career and personal development.  This isn’t the 1400’s.  Demands on our time based on our information age society are 100x more limited.   </a:t>
            </a:r>
          </a:p>
          <a:p>
            <a:endParaRPr lang="en-US" sz="1800" dirty="0"/>
          </a:p>
          <a:p>
            <a:r>
              <a:rPr lang="en-US" sz="1800" dirty="0"/>
              <a:t>That’s why we feel it is imperative that you recognize and actively plan for what will set you apart from the crowd as the skills and requirements for all professionals shifts in the coming years.  </a:t>
            </a:r>
          </a:p>
          <a:p>
            <a:endParaRPr lang="en-US" sz="1800" dirty="0"/>
          </a:p>
          <a:p>
            <a:r>
              <a:rPr lang="en-US" sz="1800" dirty="0"/>
              <a:t>Think this is cool……</a:t>
            </a:r>
          </a:p>
          <a:p>
            <a:endParaRPr lang="en-US" sz="1800" dirty="0"/>
          </a:p>
        </p:txBody>
      </p:sp>
      <p:sp>
        <p:nvSpPr>
          <p:cNvPr id="4" name="Slide Number Placeholder 3"/>
          <p:cNvSpPr>
            <a:spLocks noGrp="1"/>
          </p:cNvSpPr>
          <p:nvPr>
            <p:ph type="sldNum" sz="quarter" idx="10"/>
          </p:nvPr>
        </p:nvSpPr>
        <p:spPr/>
        <p:txBody>
          <a:bodyPr/>
          <a:lstStyle/>
          <a:p>
            <a:fld id="{F0E80E1B-02CF-4B73-A954-3F165AB17276}" type="slidenum">
              <a:rPr lang="en-US" smtClean="0"/>
              <a:t>14</a:t>
            </a:fld>
            <a:endParaRPr lang="en-US"/>
          </a:p>
        </p:txBody>
      </p:sp>
    </p:spTree>
    <p:extLst>
      <p:ext uri="{BB962C8B-B14F-4D97-AF65-F5344CB8AC3E}">
        <p14:creationId xmlns:p14="http://schemas.microsoft.com/office/powerpoint/2010/main" val="9344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15</a:t>
            </a:fld>
            <a:endParaRPr lang="en-US"/>
          </a:p>
        </p:txBody>
      </p:sp>
    </p:spTree>
    <p:extLst>
      <p:ext uri="{BB962C8B-B14F-4D97-AF65-F5344CB8AC3E}">
        <p14:creationId xmlns:p14="http://schemas.microsoft.com/office/powerpoint/2010/main" val="1570306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16</a:t>
            </a:fld>
            <a:endParaRPr lang="en-US"/>
          </a:p>
        </p:txBody>
      </p:sp>
    </p:spTree>
    <p:extLst>
      <p:ext uri="{BB962C8B-B14F-4D97-AF65-F5344CB8AC3E}">
        <p14:creationId xmlns:p14="http://schemas.microsoft.com/office/powerpoint/2010/main" val="288427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09EDA-8427-45C5-91D4-C12EF714F010}" type="slidenum">
              <a:rPr lang="en-US" smtClean="0"/>
              <a:t>17</a:t>
            </a:fld>
            <a:endParaRPr lang="en-US"/>
          </a:p>
        </p:txBody>
      </p:sp>
    </p:spTree>
    <p:extLst>
      <p:ext uri="{BB962C8B-B14F-4D97-AF65-F5344CB8AC3E}">
        <p14:creationId xmlns:p14="http://schemas.microsoft.com/office/powerpoint/2010/main" val="111688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If you think about how far technology has come and how quickly it is changing the workplace …. This is the result.</a:t>
            </a:r>
          </a:p>
          <a:p>
            <a:endParaRPr lang="en-US" sz="2400" dirty="0"/>
          </a:p>
          <a:p>
            <a:r>
              <a:rPr lang="en-US" sz="2400" dirty="0"/>
              <a:t>Technology is outstripping our ability to keep up in terms of human adaptability to the changing business environment.</a:t>
            </a:r>
          </a:p>
        </p:txBody>
      </p:sp>
      <p:sp>
        <p:nvSpPr>
          <p:cNvPr id="4" name="Slide Number Placeholder 3"/>
          <p:cNvSpPr>
            <a:spLocks noGrp="1"/>
          </p:cNvSpPr>
          <p:nvPr>
            <p:ph type="sldNum" sz="quarter" idx="10"/>
          </p:nvPr>
        </p:nvSpPr>
        <p:spPr/>
        <p:txBody>
          <a:bodyPr/>
          <a:lstStyle/>
          <a:p>
            <a:fld id="{BDC09EDA-8427-45C5-91D4-C12EF714F010}" type="slidenum">
              <a:rPr lang="en-US" smtClean="0"/>
              <a:t>18</a:t>
            </a:fld>
            <a:endParaRPr lang="en-US"/>
          </a:p>
        </p:txBody>
      </p:sp>
    </p:spTree>
    <p:extLst>
      <p:ext uri="{BB962C8B-B14F-4D97-AF65-F5344CB8AC3E}">
        <p14:creationId xmlns:p14="http://schemas.microsoft.com/office/powerpoint/2010/main" val="1116880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09EDA-8427-45C5-91D4-C12EF714F010}" type="slidenum">
              <a:rPr lang="en-US" smtClean="0"/>
              <a:t>19</a:t>
            </a:fld>
            <a:endParaRPr lang="en-US"/>
          </a:p>
        </p:txBody>
      </p:sp>
    </p:spTree>
    <p:extLst>
      <p:ext uri="{BB962C8B-B14F-4D97-AF65-F5344CB8AC3E}">
        <p14:creationId xmlns:p14="http://schemas.microsoft.com/office/powerpoint/2010/main" val="32233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2</a:t>
            </a:fld>
            <a:endParaRPr lang="en-US"/>
          </a:p>
        </p:txBody>
      </p:sp>
    </p:spTree>
    <p:extLst>
      <p:ext uri="{BB962C8B-B14F-4D97-AF65-F5344CB8AC3E}">
        <p14:creationId xmlns:p14="http://schemas.microsoft.com/office/powerpoint/2010/main" val="3165054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Professional certifications:</a:t>
            </a:r>
          </a:p>
          <a:p>
            <a:endParaRPr lang="en-US" sz="2400" dirty="0"/>
          </a:p>
          <a:p>
            <a:pPr marL="346638" indent="-346638">
              <a:buFont typeface="Arial" panose="020B0604020202020204" pitchFamily="34" charset="0"/>
              <a:buChar char="•"/>
            </a:pPr>
            <a:r>
              <a:rPr lang="en-US" sz="2400" dirty="0"/>
              <a:t>driven by the market by need</a:t>
            </a:r>
          </a:p>
          <a:p>
            <a:pPr marL="346638" indent="-346638">
              <a:buFont typeface="Arial" panose="020B0604020202020204" pitchFamily="34" charset="0"/>
              <a:buChar char="•"/>
            </a:pPr>
            <a:r>
              <a:rPr lang="en-US" sz="2400" dirty="0"/>
              <a:t>developed because there was and opportunity to own the process, own the IP and own the revenue stream.</a:t>
            </a:r>
          </a:p>
          <a:p>
            <a:endParaRPr lang="en-US" sz="2400" dirty="0"/>
          </a:p>
          <a:p>
            <a:r>
              <a:rPr lang="en-US" sz="2400" dirty="0"/>
              <a:t>When you own all three you have less incentive to openly serve the captive market you are certifying.</a:t>
            </a:r>
          </a:p>
        </p:txBody>
      </p:sp>
      <p:sp>
        <p:nvSpPr>
          <p:cNvPr id="4" name="Slide Number Placeholder 3"/>
          <p:cNvSpPr>
            <a:spLocks noGrp="1"/>
          </p:cNvSpPr>
          <p:nvPr>
            <p:ph type="sldNum" sz="quarter" idx="10"/>
          </p:nvPr>
        </p:nvSpPr>
        <p:spPr/>
        <p:txBody>
          <a:bodyPr/>
          <a:lstStyle/>
          <a:p>
            <a:fld id="{BDC09EDA-8427-45C5-91D4-C12EF714F010}" type="slidenum">
              <a:rPr lang="en-US" smtClean="0"/>
              <a:t>20</a:t>
            </a:fld>
            <a:endParaRPr lang="en-US"/>
          </a:p>
        </p:txBody>
      </p:sp>
    </p:spTree>
    <p:extLst>
      <p:ext uri="{BB962C8B-B14F-4D97-AF65-F5344CB8AC3E}">
        <p14:creationId xmlns:p14="http://schemas.microsoft.com/office/powerpoint/2010/main" val="4154250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09EDA-8427-45C5-91D4-C12EF714F010}" type="slidenum">
              <a:rPr lang="en-US" smtClean="0"/>
              <a:t>21</a:t>
            </a:fld>
            <a:endParaRPr lang="en-US"/>
          </a:p>
        </p:txBody>
      </p:sp>
    </p:spTree>
    <p:extLst>
      <p:ext uri="{BB962C8B-B14F-4D97-AF65-F5344CB8AC3E}">
        <p14:creationId xmlns:p14="http://schemas.microsoft.com/office/powerpoint/2010/main" val="4154250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09EDA-8427-45C5-91D4-C12EF714F010}" type="slidenum">
              <a:rPr lang="en-US" smtClean="0"/>
              <a:t>22</a:t>
            </a:fld>
            <a:endParaRPr lang="en-US"/>
          </a:p>
        </p:txBody>
      </p:sp>
    </p:spTree>
    <p:extLst>
      <p:ext uri="{BB962C8B-B14F-4D97-AF65-F5344CB8AC3E}">
        <p14:creationId xmlns:p14="http://schemas.microsoft.com/office/powerpoint/2010/main" val="3415330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Essentially a NET – ZERO effect on job impact.</a:t>
            </a:r>
          </a:p>
          <a:p>
            <a:endParaRPr lang="en-US" sz="1800" dirty="0"/>
          </a:p>
          <a:p>
            <a:r>
              <a:rPr lang="en-US" sz="1800" dirty="0"/>
              <a:t>Technology Automation, Cloud computing, Self monitored networks will probably create more jobs and opportunities than it destroys</a:t>
            </a:r>
          </a:p>
          <a:p>
            <a:endParaRPr lang="en-US" sz="1800" dirty="0"/>
          </a:p>
          <a:p>
            <a:r>
              <a:rPr lang="en-US" sz="1800" dirty="0"/>
              <a:t>The point is not to instill fear and unease; its to help you prepare and equip you for the coming changes</a:t>
            </a:r>
          </a:p>
        </p:txBody>
      </p:sp>
      <p:sp>
        <p:nvSpPr>
          <p:cNvPr id="4" name="Slide Number Placeholder 3"/>
          <p:cNvSpPr>
            <a:spLocks noGrp="1"/>
          </p:cNvSpPr>
          <p:nvPr>
            <p:ph type="sldNum" sz="quarter" idx="10"/>
          </p:nvPr>
        </p:nvSpPr>
        <p:spPr/>
        <p:txBody>
          <a:bodyPr/>
          <a:lstStyle/>
          <a:p>
            <a:fld id="{F0E80E1B-02CF-4B73-A954-3F165AB17276}" type="slidenum">
              <a:rPr lang="en-US" smtClean="0"/>
              <a:t>23</a:t>
            </a:fld>
            <a:endParaRPr lang="en-US"/>
          </a:p>
        </p:txBody>
      </p:sp>
    </p:spTree>
    <p:extLst>
      <p:ext uri="{BB962C8B-B14F-4D97-AF65-F5344CB8AC3E}">
        <p14:creationId xmlns:p14="http://schemas.microsoft.com/office/powerpoint/2010/main" val="2496736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24</a:t>
            </a:fld>
            <a:endParaRPr lang="en-US"/>
          </a:p>
        </p:txBody>
      </p:sp>
    </p:spTree>
    <p:extLst>
      <p:ext uri="{BB962C8B-B14F-4D97-AF65-F5344CB8AC3E}">
        <p14:creationId xmlns:p14="http://schemas.microsoft.com/office/powerpoint/2010/main" val="1795180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708968" y="4743936"/>
            <a:ext cx="5681369" cy="3937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Tw Cen MT" pitchFamily="34" charset="0"/>
              </a:rPr>
              <a:t>The Stacey Matrix is a model proposed by Ralph Douglas Stacey to determine the characteristics of work based on the degree of certainty and the level of agreement.  People do the work, and they have to deal with requirements and technology.  Requirements represent the </a:t>
            </a:r>
            <a:r>
              <a:rPr lang="ja-JP" altLang="en-US" sz="1000">
                <a:latin typeface="Tw Cen MT" pitchFamily="34" charset="0"/>
              </a:rPr>
              <a:t>“</a:t>
            </a:r>
            <a:r>
              <a:rPr lang="en-US" altLang="ja-JP" sz="1000">
                <a:latin typeface="Tw Cen MT" pitchFamily="34" charset="0"/>
              </a:rPr>
              <a:t>What</a:t>
            </a:r>
            <a:r>
              <a:rPr lang="ja-JP" altLang="en-US" sz="1000">
                <a:latin typeface="Tw Cen MT" pitchFamily="34" charset="0"/>
              </a:rPr>
              <a:t>”</a:t>
            </a:r>
            <a:r>
              <a:rPr lang="en-US" altLang="ja-JP" sz="1000">
                <a:latin typeface="Tw Cen MT" pitchFamily="34" charset="0"/>
              </a:rPr>
              <a:t> we want to do or deliver.  Technology represents </a:t>
            </a:r>
            <a:r>
              <a:rPr lang="ja-JP" altLang="en-US" sz="1000">
                <a:latin typeface="Tw Cen MT" pitchFamily="34" charset="0"/>
              </a:rPr>
              <a:t>“</a:t>
            </a:r>
            <a:r>
              <a:rPr lang="en-US" altLang="ja-JP" sz="1000">
                <a:latin typeface="Tw Cen MT" pitchFamily="34" charset="0"/>
              </a:rPr>
              <a:t>How</a:t>
            </a:r>
            <a:r>
              <a:rPr lang="ja-JP" altLang="en-US" sz="1000">
                <a:latin typeface="Tw Cen MT" pitchFamily="34" charset="0"/>
              </a:rPr>
              <a:t>”</a:t>
            </a:r>
            <a:r>
              <a:rPr lang="en-US" altLang="ja-JP" sz="1000">
                <a:latin typeface="Tw Cen MT" pitchFamily="34" charset="0"/>
              </a:rPr>
              <a:t> or the delivery architecture.  The delivery architecture is made up of processes and tools.  These can be highly sophisticated or simple.  By understanding the work characteristics we can understand the approach that best fits the work.  Simple things can be accommodated by defined processes successfully, but as things get more complex, the way we approach the work needs to account for the need to learn.  Agile is built for the need to learn.  A helpful question:  </a:t>
            </a:r>
            <a:r>
              <a:rPr lang="ja-JP" altLang="en-US" sz="1000">
                <a:latin typeface="Tw Cen MT" pitchFamily="34" charset="0"/>
              </a:rPr>
              <a:t>“</a:t>
            </a:r>
            <a:r>
              <a:rPr lang="en-US" altLang="ja-JP" sz="1000">
                <a:latin typeface="Tw Cen MT" pitchFamily="34" charset="0"/>
              </a:rPr>
              <a:t>Is it a widget or is it invention?</a:t>
            </a:r>
            <a:r>
              <a:rPr lang="ja-JP" altLang="en-US" sz="1000">
                <a:latin typeface="Tw Cen MT" pitchFamily="34" charset="0"/>
              </a:rPr>
              <a:t>”</a:t>
            </a:r>
            <a:r>
              <a:rPr lang="en-US" altLang="ja-JP" sz="1000">
                <a:latin typeface="Tw Cen MT" pitchFamily="34" charset="0"/>
              </a:rPr>
              <a:t>  When it is a widget, that represents a known thing that we want to replicate.  When it is invention, we don</a:t>
            </a:r>
            <a:r>
              <a:rPr lang="ja-JP" altLang="en-US" sz="1000">
                <a:latin typeface="Tw Cen MT" pitchFamily="34" charset="0"/>
              </a:rPr>
              <a:t>’</a:t>
            </a:r>
            <a:r>
              <a:rPr lang="en-US" altLang="ja-JP" sz="1000">
                <a:latin typeface="Tw Cen MT" pitchFamily="34" charset="0"/>
              </a:rPr>
              <a:t>t really know what it is, or what it needs to be.  Invention requires learning to be successful.  Invention also requires failing fast so that we don</a:t>
            </a:r>
            <a:r>
              <a:rPr lang="ja-JP" altLang="en-US" sz="1000">
                <a:latin typeface="Tw Cen MT" pitchFamily="34" charset="0"/>
              </a:rPr>
              <a:t>’</a:t>
            </a:r>
            <a:r>
              <a:rPr lang="en-US" altLang="ja-JP" sz="1000">
                <a:latin typeface="Tw Cen MT" pitchFamily="34" charset="0"/>
              </a:rPr>
              <a:t>t fail slow.  Edison was reportedly asked how it feels to have failed over 10 thousand times inventing the light bulb.  His answer was that he didn</a:t>
            </a:r>
            <a:r>
              <a:rPr lang="ja-JP" altLang="en-US" sz="1000">
                <a:latin typeface="Tw Cen MT" pitchFamily="34" charset="0"/>
              </a:rPr>
              <a:t>’</a:t>
            </a:r>
            <a:r>
              <a:rPr lang="en-US" altLang="ja-JP" sz="1000">
                <a:latin typeface="Tw Cen MT" pitchFamily="34" charset="0"/>
              </a:rPr>
              <a:t>t fail 10 thousand times, he found 10 thousand ways that didn</a:t>
            </a:r>
            <a:r>
              <a:rPr lang="ja-JP" altLang="en-US" sz="1000">
                <a:latin typeface="Tw Cen MT" pitchFamily="34" charset="0"/>
              </a:rPr>
              <a:t>’</a:t>
            </a:r>
            <a:r>
              <a:rPr lang="en-US" altLang="ja-JP" sz="1000">
                <a:latin typeface="Tw Cen MT" pitchFamily="34" charset="0"/>
              </a:rPr>
              <a:t>t work.  If each failure was slow, like it took 9 months per failure, do the math, Edison would not have been the one to provide the light bulb.  He wouldn</a:t>
            </a:r>
            <a:r>
              <a:rPr lang="ja-JP" altLang="en-US" sz="1000">
                <a:latin typeface="Tw Cen MT" pitchFamily="34" charset="0"/>
              </a:rPr>
              <a:t>’</a:t>
            </a:r>
            <a:r>
              <a:rPr lang="en-US" altLang="ja-JP" sz="1000">
                <a:latin typeface="Tw Cen MT" pitchFamily="34" charset="0"/>
              </a:rPr>
              <a:t>t have lived long enough.  Invention requires fast failure or fast feedback cycles which create fast learning.</a:t>
            </a:r>
          </a:p>
          <a:p>
            <a:endParaRPr lang="en-US" altLang="en-US" sz="1000">
              <a:latin typeface="Tw Cen MT" pitchFamily="34" charset="0"/>
            </a:endParaRPr>
          </a:p>
          <a:p>
            <a:pPr>
              <a:lnSpc>
                <a:spcPct val="150000"/>
              </a:lnSpc>
            </a:pPr>
            <a:r>
              <a:rPr lang="en-US" altLang="en-US" smtClean="0">
                <a:latin typeface="Tw Cen MT" pitchFamily="34" charset="0"/>
              </a:rPr>
              <a:t>________________________________________________________________________</a:t>
            </a:r>
          </a:p>
          <a:p>
            <a:pPr>
              <a:lnSpc>
                <a:spcPct val="150000"/>
              </a:lnSpc>
            </a:pPr>
            <a:r>
              <a:rPr lang="en-US" altLang="en-US" smtClean="0">
                <a:latin typeface="Tw Cen MT" pitchFamily="34" charset="0"/>
              </a:rPr>
              <a:t>________________________________________________________________________</a:t>
            </a:r>
          </a:p>
          <a:p>
            <a:pPr>
              <a:lnSpc>
                <a:spcPct val="150000"/>
              </a:lnSpc>
            </a:pPr>
            <a:r>
              <a:rPr lang="en-US" altLang="en-US" smtClean="0">
                <a:latin typeface="Tw Cen MT" pitchFamily="34" charset="0"/>
              </a:rPr>
              <a:t>________________________________________________________________________</a:t>
            </a:r>
          </a:p>
          <a:p>
            <a:pPr>
              <a:lnSpc>
                <a:spcPct val="150000"/>
              </a:lnSpc>
            </a:pPr>
            <a:r>
              <a:rPr lang="en-US" altLang="en-US" smtClean="0">
                <a:latin typeface="Tw Cen MT" pitchFamily="34" charset="0"/>
              </a:rPr>
              <a:t>________________________________________________________________________</a:t>
            </a:r>
          </a:p>
          <a:p>
            <a:endParaRPr lang="en-US" altLang="en-US" sz="1000">
              <a:latin typeface="Tw Cen MT" pitchFamily="34" charset="0"/>
            </a:endParaRPr>
          </a:p>
        </p:txBody>
      </p:sp>
      <p:sp>
        <p:nvSpPr>
          <p:cNvPr id="32772" name="TextBox 3"/>
          <p:cNvSpPr txBox="1">
            <a:spLocks noChangeArrowheads="1"/>
          </p:cNvSpPr>
          <p:nvPr/>
        </p:nvSpPr>
        <p:spPr bwMode="auto">
          <a:xfrm>
            <a:off x="2623655" y="993662"/>
            <a:ext cx="2731372" cy="47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72" tIns="45787" rIns="91572" bIns="45787">
            <a:spAutoFit/>
          </a:bodyPr>
          <a:lstStyle>
            <a:lvl1pPr eaLnBrk="0" hangingPunct="0">
              <a:spcBef>
                <a:spcPct val="30000"/>
              </a:spcBef>
              <a:defRPr sz="1200">
                <a:solidFill>
                  <a:schemeClr val="tx1"/>
                </a:solidFill>
                <a:latin typeface="Palatino Linotype" pitchFamily="18" charset="0"/>
                <a:ea typeface="MS PGothic" pitchFamily="34" charset="-128"/>
              </a:defRPr>
            </a:lvl1pPr>
            <a:lvl2pPr marL="742950" indent="-285750" eaLnBrk="0" hangingPunct="0">
              <a:spcBef>
                <a:spcPct val="30000"/>
              </a:spcBef>
              <a:defRPr sz="1200">
                <a:solidFill>
                  <a:schemeClr val="tx1"/>
                </a:solidFill>
                <a:latin typeface="Palatino Linotype" pitchFamily="18" charset="0"/>
                <a:ea typeface="MS PGothic" pitchFamily="34" charset="-128"/>
              </a:defRPr>
            </a:lvl2pPr>
            <a:lvl3pPr marL="1143000" indent="-228600" eaLnBrk="0" hangingPunct="0">
              <a:spcBef>
                <a:spcPct val="30000"/>
              </a:spcBef>
              <a:defRPr sz="1200">
                <a:solidFill>
                  <a:schemeClr val="tx1"/>
                </a:solidFill>
                <a:latin typeface="Palatino Linotype" pitchFamily="18" charset="0"/>
                <a:ea typeface="MS PGothic" pitchFamily="34" charset="-128"/>
              </a:defRPr>
            </a:lvl3pPr>
            <a:lvl4pPr marL="1600200" indent="-228600" eaLnBrk="0" hangingPunct="0">
              <a:spcBef>
                <a:spcPct val="30000"/>
              </a:spcBef>
              <a:defRPr sz="1200">
                <a:solidFill>
                  <a:schemeClr val="tx1"/>
                </a:solidFill>
                <a:latin typeface="Palatino Linotype" pitchFamily="18" charset="0"/>
                <a:ea typeface="MS PGothic" pitchFamily="34" charset="-128"/>
              </a:defRPr>
            </a:lvl4pPr>
            <a:lvl5pPr marL="2057400" indent="-228600" eaLnBrk="0" hangingPunct="0">
              <a:spcBef>
                <a:spcPct val="30000"/>
              </a:spcBef>
              <a:defRPr sz="1200">
                <a:solidFill>
                  <a:schemeClr val="tx1"/>
                </a:solidFill>
                <a:latin typeface="Palatino Linotype"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Palatino Linotype"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Palatino Linotype"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Palatino Linotype"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Palatino Linotype" pitchFamily="18" charset="0"/>
                <a:ea typeface="MS PGothic" pitchFamily="34" charset="-128"/>
              </a:defRPr>
            </a:lvl9pPr>
          </a:lstStyle>
          <a:p>
            <a:pPr eaLnBrk="1" hangingPunct="1">
              <a:spcBef>
                <a:spcPct val="0"/>
              </a:spcBef>
            </a:pPr>
            <a:r>
              <a:rPr lang="en-US" altLang="en-US" sz="2400"/>
              <a:t>The Stacey Matrix</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09EDA-8427-45C5-91D4-C12EF714F010}" type="slidenum">
              <a:rPr lang="en-US" smtClean="0"/>
              <a:t>26</a:t>
            </a:fld>
            <a:endParaRPr lang="en-US"/>
          </a:p>
        </p:txBody>
      </p:sp>
    </p:spTree>
    <p:extLst>
      <p:ext uri="{BB962C8B-B14F-4D97-AF65-F5344CB8AC3E}">
        <p14:creationId xmlns:p14="http://schemas.microsoft.com/office/powerpoint/2010/main" val="1116880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27</a:t>
            </a:fld>
            <a:endParaRPr lang="en-US"/>
          </a:p>
        </p:txBody>
      </p:sp>
    </p:spTree>
    <p:extLst>
      <p:ext uri="{BB962C8B-B14F-4D97-AF65-F5344CB8AC3E}">
        <p14:creationId xmlns:p14="http://schemas.microsoft.com/office/powerpoint/2010/main" val="4130258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28</a:t>
            </a:fld>
            <a:endParaRPr lang="en-US"/>
          </a:p>
        </p:txBody>
      </p:sp>
    </p:spTree>
    <p:extLst>
      <p:ext uri="{BB962C8B-B14F-4D97-AF65-F5344CB8AC3E}">
        <p14:creationId xmlns:p14="http://schemas.microsoft.com/office/powerpoint/2010/main" val="4005473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29</a:t>
            </a:fld>
            <a:endParaRPr lang="en-US"/>
          </a:p>
        </p:txBody>
      </p:sp>
    </p:spTree>
    <p:extLst>
      <p:ext uri="{BB962C8B-B14F-4D97-AF65-F5344CB8AC3E}">
        <p14:creationId xmlns:p14="http://schemas.microsoft.com/office/powerpoint/2010/main" val="360191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 is our current reality …..</a:t>
            </a:r>
          </a:p>
          <a:p>
            <a:endParaRPr lang="en-US" sz="2400" dirty="0"/>
          </a:p>
          <a:p>
            <a:r>
              <a:rPr lang="en-US" sz="2400" dirty="0"/>
              <a:t>It’s not a theory or a projection or hypothesis</a:t>
            </a:r>
          </a:p>
          <a:p>
            <a:endParaRPr lang="en-US" sz="2400" dirty="0"/>
          </a:p>
          <a:p>
            <a:r>
              <a:rPr lang="en-US" sz="2400" dirty="0"/>
              <a:t>Roughly 10,500 – 11,000 per day every day for the next 20 years</a:t>
            </a:r>
          </a:p>
        </p:txBody>
      </p:sp>
      <p:sp>
        <p:nvSpPr>
          <p:cNvPr id="4" name="Slide Number Placeholder 3"/>
          <p:cNvSpPr>
            <a:spLocks noGrp="1"/>
          </p:cNvSpPr>
          <p:nvPr>
            <p:ph type="sldNum" sz="quarter" idx="10"/>
          </p:nvPr>
        </p:nvSpPr>
        <p:spPr/>
        <p:txBody>
          <a:bodyPr/>
          <a:lstStyle/>
          <a:p>
            <a:fld id="{F0E80E1B-02CF-4B73-A954-3F165AB17276}" type="slidenum">
              <a:rPr lang="en-US" smtClean="0"/>
              <a:t>3</a:t>
            </a:fld>
            <a:endParaRPr lang="en-US"/>
          </a:p>
        </p:txBody>
      </p:sp>
    </p:spTree>
    <p:extLst>
      <p:ext uri="{BB962C8B-B14F-4D97-AF65-F5344CB8AC3E}">
        <p14:creationId xmlns:p14="http://schemas.microsoft.com/office/powerpoint/2010/main" val="1356187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458018"/>
            <a:ext cx="5679440" cy="4223385"/>
          </a:xfrm>
          <a:prstGeom prst="rect">
            <a:avLst/>
          </a:prstGeom>
        </p:spPr>
        <p:txBody>
          <a:bodyPr lIns="94193" tIns="47097" rIns="94193" bIns="47097"/>
          <a:lstStyle/>
          <a:p>
            <a:endParaRPr lang="en-US"/>
          </a:p>
        </p:txBody>
      </p:sp>
    </p:spTree>
    <p:extLst>
      <p:ext uri="{BB962C8B-B14F-4D97-AF65-F5344CB8AC3E}">
        <p14:creationId xmlns:p14="http://schemas.microsoft.com/office/powerpoint/2010/main" val="914468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458018"/>
            <a:ext cx="5679440" cy="4223385"/>
          </a:xfrm>
          <a:prstGeom prst="rect">
            <a:avLst/>
          </a:prstGeom>
        </p:spPr>
        <p:txBody>
          <a:bodyPr lIns="94193" tIns="47097" rIns="94193" bIns="47097"/>
          <a:lstStyle/>
          <a:p>
            <a:endParaRPr lang="en-US"/>
          </a:p>
        </p:txBody>
      </p:sp>
    </p:spTree>
    <p:extLst>
      <p:ext uri="{BB962C8B-B14F-4D97-AF65-F5344CB8AC3E}">
        <p14:creationId xmlns:p14="http://schemas.microsoft.com/office/powerpoint/2010/main" val="914468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32</a:t>
            </a:fld>
            <a:endParaRPr lang="en-US"/>
          </a:p>
        </p:txBody>
      </p:sp>
    </p:spTree>
    <p:extLst>
      <p:ext uri="{BB962C8B-B14F-4D97-AF65-F5344CB8AC3E}">
        <p14:creationId xmlns:p14="http://schemas.microsoft.com/office/powerpoint/2010/main" val="3601917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09EDA-8427-45C5-91D4-C12EF714F010}" type="slidenum">
              <a:rPr lang="en-US" smtClean="0"/>
              <a:t>33</a:t>
            </a:fld>
            <a:endParaRPr lang="en-US"/>
          </a:p>
        </p:txBody>
      </p:sp>
    </p:spTree>
    <p:extLst>
      <p:ext uri="{BB962C8B-B14F-4D97-AF65-F5344CB8AC3E}">
        <p14:creationId xmlns:p14="http://schemas.microsoft.com/office/powerpoint/2010/main" val="3193242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09EDA-8427-45C5-91D4-C12EF714F010}" type="slidenum">
              <a:rPr lang="en-US" smtClean="0"/>
              <a:t>34</a:t>
            </a:fld>
            <a:endParaRPr lang="en-US"/>
          </a:p>
        </p:txBody>
      </p:sp>
    </p:spTree>
    <p:extLst>
      <p:ext uri="{BB962C8B-B14F-4D97-AF65-F5344CB8AC3E}">
        <p14:creationId xmlns:p14="http://schemas.microsoft.com/office/powerpoint/2010/main" val="3810578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35</a:t>
            </a:fld>
            <a:endParaRPr lang="en-US"/>
          </a:p>
        </p:txBody>
      </p:sp>
    </p:spTree>
    <p:extLst>
      <p:ext uri="{BB962C8B-B14F-4D97-AF65-F5344CB8AC3E}">
        <p14:creationId xmlns:p14="http://schemas.microsoft.com/office/powerpoint/2010/main" val="3601917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smtClean="0"/>
              <a:t>1. </a:t>
            </a:r>
            <a:r>
              <a:rPr lang="en-US" dirty="0"/>
              <a:t>Technical experts with true ownership over their T shaped skillset will have more opportunity to lead organizations and be elevated by their peers more rapidly</a:t>
            </a:r>
          </a:p>
          <a:p>
            <a:endParaRPr lang="en-US" dirty="0" smtClean="0"/>
          </a:p>
          <a:p>
            <a:pPr marL="0" lvl="1"/>
            <a:r>
              <a:rPr lang="en-US" dirty="0" smtClean="0"/>
              <a:t>2. </a:t>
            </a:r>
            <a:r>
              <a:rPr lang="en-US" dirty="0"/>
              <a:t>Identifying, benchmarking, developing specific T shaped competencies will be a focus for HR departments and business unit leaders within IT </a:t>
            </a:r>
            <a:r>
              <a:rPr lang="en-US" dirty="0" smtClean="0"/>
              <a:t>organizations</a:t>
            </a:r>
          </a:p>
          <a:p>
            <a:pPr marL="0" lvl="1"/>
            <a:endParaRPr lang="en-US" dirty="0"/>
          </a:p>
          <a:p>
            <a:r>
              <a:rPr lang="en-US" dirty="0" smtClean="0"/>
              <a:t>3. E.I., Conflict </a:t>
            </a:r>
            <a:r>
              <a:rPr lang="en-US" dirty="0" err="1" smtClean="0"/>
              <a:t>Mgt</a:t>
            </a:r>
            <a:r>
              <a:rPr lang="en-US" dirty="0" smtClean="0"/>
              <a:t>, Change </a:t>
            </a:r>
            <a:r>
              <a:rPr lang="en-US" dirty="0" err="1" smtClean="0"/>
              <a:t>Mgt</a:t>
            </a:r>
            <a:r>
              <a:rPr lang="en-US" dirty="0" smtClean="0"/>
              <a:t>, PM, Influence are baseline soft skills….. Others will be driven by company culture, market scope, people management diversity.  The more global your customer base, the broader your T should be</a:t>
            </a:r>
          </a:p>
          <a:p>
            <a:endParaRPr lang="en-US" dirty="0"/>
          </a:p>
          <a:p>
            <a:r>
              <a:rPr lang="en-US" dirty="0" smtClean="0"/>
              <a:t>4. The more open the organization the faster you need to develop your T if you want to succeed as you grow within the company</a:t>
            </a:r>
          </a:p>
          <a:p>
            <a:endParaRPr lang="en-US" dirty="0"/>
          </a:p>
          <a:p>
            <a:pPr marL="0" lvl="1"/>
            <a:r>
              <a:rPr lang="en-US" dirty="0" smtClean="0"/>
              <a:t>5. </a:t>
            </a:r>
            <a:r>
              <a:rPr lang="en-US" dirty="0"/>
              <a:t>Don’t count on HR to provide a clear career path to the </a:t>
            </a:r>
            <a:r>
              <a:rPr lang="en-US" dirty="0" smtClean="0"/>
              <a:t>top; they will be playing catchup for the next 5-10 years</a:t>
            </a:r>
            <a:endParaRPr lang="en-US" dirty="0"/>
          </a:p>
          <a:p>
            <a:endParaRPr lang="en-US" dirty="0"/>
          </a:p>
        </p:txBody>
      </p:sp>
      <p:sp>
        <p:nvSpPr>
          <p:cNvPr id="4" name="Slide Number Placeholder 3"/>
          <p:cNvSpPr>
            <a:spLocks noGrp="1"/>
          </p:cNvSpPr>
          <p:nvPr>
            <p:ph type="sldNum" sz="quarter" idx="10"/>
          </p:nvPr>
        </p:nvSpPr>
        <p:spPr/>
        <p:txBody>
          <a:bodyPr/>
          <a:lstStyle/>
          <a:p>
            <a:fld id="{F0E80E1B-02CF-4B73-A954-3F165AB17276}" type="slidenum">
              <a:rPr lang="en-US" smtClean="0"/>
              <a:t>36</a:t>
            </a:fld>
            <a:endParaRPr lang="en-US"/>
          </a:p>
        </p:txBody>
      </p:sp>
    </p:spTree>
    <p:extLst>
      <p:ext uri="{BB962C8B-B14F-4D97-AF65-F5344CB8AC3E}">
        <p14:creationId xmlns:p14="http://schemas.microsoft.com/office/powerpoint/2010/main" val="2976267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37</a:t>
            </a:fld>
            <a:endParaRPr lang="en-US"/>
          </a:p>
        </p:txBody>
      </p:sp>
    </p:spTree>
    <p:extLst>
      <p:ext uri="{BB962C8B-B14F-4D97-AF65-F5344CB8AC3E}">
        <p14:creationId xmlns:p14="http://schemas.microsoft.com/office/powerpoint/2010/main" val="347501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big take away from here is that companies that respond proactively to this very real threat are going to hold a key competitive advantage in their market space.</a:t>
            </a:r>
          </a:p>
          <a:p>
            <a:endParaRPr lang="en-US" sz="1800" dirty="0"/>
          </a:p>
          <a:p>
            <a:r>
              <a:rPr lang="en-US" sz="1800" dirty="0"/>
              <a:t>The more tied a company is to performance metrics by outside stakeholders ------ &gt; i.e. shareholders and investors the more they should be concerned with addressing this risk.  </a:t>
            </a:r>
          </a:p>
          <a:p>
            <a:endParaRPr lang="en-US" sz="1800" dirty="0"/>
          </a:p>
          <a:p>
            <a:r>
              <a:rPr lang="en-US" sz="1800" dirty="0"/>
              <a:t>Fortune 1000, 500, 100 firms are at the greatest risk!</a:t>
            </a:r>
          </a:p>
          <a:p>
            <a:endParaRPr lang="en-US" sz="1800" dirty="0"/>
          </a:p>
          <a:p>
            <a:r>
              <a:rPr lang="en-US" sz="1800" dirty="0"/>
              <a:t>Less nimble, slower to react to the market,  </a:t>
            </a:r>
          </a:p>
        </p:txBody>
      </p:sp>
      <p:sp>
        <p:nvSpPr>
          <p:cNvPr id="4" name="Slide Number Placeholder 3"/>
          <p:cNvSpPr>
            <a:spLocks noGrp="1"/>
          </p:cNvSpPr>
          <p:nvPr>
            <p:ph type="sldNum" sz="quarter" idx="10"/>
          </p:nvPr>
        </p:nvSpPr>
        <p:spPr/>
        <p:txBody>
          <a:bodyPr/>
          <a:lstStyle/>
          <a:p>
            <a:fld id="{F0E80E1B-02CF-4B73-A954-3F165AB17276}" type="slidenum">
              <a:rPr lang="en-US" smtClean="0"/>
              <a:t>4</a:t>
            </a:fld>
            <a:endParaRPr lang="en-US"/>
          </a:p>
        </p:txBody>
      </p:sp>
    </p:spTree>
    <p:extLst>
      <p:ext uri="{BB962C8B-B14F-4D97-AF65-F5344CB8AC3E}">
        <p14:creationId xmlns:p14="http://schemas.microsoft.com/office/powerpoint/2010/main" val="316505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 shaped people can be anyone who is a specialist…..</a:t>
            </a:r>
          </a:p>
          <a:p>
            <a:endParaRPr lang="en-US" sz="1800" dirty="0"/>
          </a:p>
          <a:p>
            <a:r>
              <a:rPr lang="en-US" sz="1800" dirty="0"/>
              <a:t>Neurosurgeon</a:t>
            </a:r>
          </a:p>
          <a:p>
            <a:endParaRPr lang="en-US" sz="1800" dirty="0"/>
          </a:p>
          <a:p>
            <a:r>
              <a:rPr lang="en-US" sz="1800" dirty="0"/>
              <a:t>Financial Analyst</a:t>
            </a:r>
          </a:p>
          <a:p>
            <a:endParaRPr lang="en-US" sz="1800" dirty="0"/>
          </a:p>
          <a:p>
            <a:r>
              <a:rPr lang="en-US" sz="1800" dirty="0"/>
              <a:t>IT Director</a:t>
            </a:r>
          </a:p>
          <a:p>
            <a:endParaRPr lang="en-US" sz="1800" dirty="0"/>
          </a:p>
          <a:p>
            <a:r>
              <a:rPr lang="en-US" sz="1800" dirty="0"/>
              <a:t>Software Engineer</a:t>
            </a:r>
          </a:p>
          <a:p>
            <a:endParaRPr lang="en-US" sz="1800" dirty="0"/>
          </a:p>
          <a:p>
            <a:r>
              <a:rPr lang="en-US" sz="1800" dirty="0"/>
              <a:t>Pro </a:t>
            </a:r>
            <a:r>
              <a:rPr lang="en-US" sz="1800" dirty="0" err="1"/>
              <a:t>Athelete</a:t>
            </a:r>
            <a:endParaRPr lang="en-US" sz="1800" dirty="0"/>
          </a:p>
          <a:p>
            <a:endParaRPr lang="en-US" dirty="0"/>
          </a:p>
        </p:txBody>
      </p:sp>
      <p:sp>
        <p:nvSpPr>
          <p:cNvPr id="4" name="Slide Number Placeholder 3"/>
          <p:cNvSpPr>
            <a:spLocks noGrp="1"/>
          </p:cNvSpPr>
          <p:nvPr>
            <p:ph type="sldNum" sz="quarter" idx="10"/>
          </p:nvPr>
        </p:nvSpPr>
        <p:spPr/>
        <p:txBody>
          <a:bodyPr/>
          <a:lstStyle/>
          <a:p>
            <a:fld id="{F0E80E1B-02CF-4B73-A954-3F165AB17276}" type="slidenum">
              <a:rPr lang="en-US" smtClean="0"/>
              <a:t>5</a:t>
            </a:fld>
            <a:endParaRPr lang="en-US"/>
          </a:p>
        </p:txBody>
      </p:sp>
    </p:spTree>
    <p:extLst>
      <p:ext uri="{BB962C8B-B14F-4D97-AF65-F5344CB8AC3E}">
        <p14:creationId xmlns:p14="http://schemas.microsoft.com/office/powerpoint/2010/main" val="145770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6</a:t>
            </a:fld>
            <a:endParaRPr lang="en-US"/>
          </a:p>
        </p:txBody>
      </p:sp>
    </p:spTree>
    <p:extLst>
      <p:ext uri="{BB962C8B-B14F-4D97-AF65-F5344CB8AC3E}">
        <p14:creationId xmlns:p14="http://schemas.microsoft.com/office/powerpoint/2010/main" val="377406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7</a:t>
            </a:fld>
            <a:endParaRPr lang="en-US"/>
          </a:p>
        </p:txBody>
      </p:sp>
    </p:spTree>
    <p:extLst>
      <p:ext uri="{BB962C8B-B14F-4D97-AF65-F5344CB8AC3E}">
        <p14:creationId xmlns:p14="http://schemas.microsoft.com/office/powerpoint/2010/main" val="90856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80E1B-02CF-4B73-A954-3F165AB17276}" type="slidenum">
              <a:rPr lang="en-US" smtClean="0"/>
              <a:t>8</a:t>
            </a:fld>
            <a:endParaRPr lang="en-US"/>
          </a:p>
        </p:txBody>
      </p:sp>
    </p:spTree>
    <p:extLst>
      <p:ext uri="{BB962C8B-B14F-4D97-AF65-F5344CB8AC3E}">
        <p14:creationId xmlns:p14="http://schemas.microsoft.com/office/powerpoint/2010/main" val="5846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2000" dirty="0"/>
              <a:t>The IT Industry recognized this was happening YEARS AGO…..</a:t>
            </a:r>
          </a:p>
          <a:p>
            <a:endParaRPr lang="en-US" sz="2000" dirty="0"/>
          </a:p>
          <a:p>
            <a:r>
              <a:rPr lang="en-US" sz="2000" dirty="0"/>
              <a:t>Kim Crider – Harvard </a:t>
            </a:r>
          </a:p>
          <a:p>
            <a:endParaRPr lang="en-US" sz="2000" dirty="0"/>
          </a:p>
          <a:p>
            <a:r>
              <a:rPr lang="en-US" sz="2000" dirty="0"/>
              <a:t>Jim </a:t>
            </a:r>
            <a:r>
              <a:rPr lang="en-US" sz="2000" dirty="0" err="1"/>
              <a:t>Sporeor</a:t>
            </a:r>
            <a:r>
              <a:rPr lang="en-US" sz="2000" dirty="0"/>
              <a:t> – IBM University</a:t>
            </a:r>
          </a:p>
          <a:p>
            <a:endParaRPr lang="en-US" sz="2000" dirty="0"/>
          </a:p>
          <a:p>
            <a:r>
              <a:rPr lang="en-US" sz="2000" dirty="0"/>
              <a:t>T - Summit </a:t>
            </a:r>
          </a:p>
        </p:txBody>
      </p:sp>
      <p:sp>
        <p:nvSpPr>
          <p:cNvPr id="4" name="Slide Number Placeholder 3"/>
          <p:cNvSpPr>
            <a:spLocks noGrp="1"/>
          </p:cNvSpPr>
          <p:nvPr>
            <p:ph type="sldNum" sz="quarter" idx="10"/>
          </p:nvPr>
        </p:nvSpPr>
        <p:spPr/>
        <p:txBody>
          <a:bodyPr/>
          <a:lstStyle/>
          <a:p>
            <a:fld id="{F0E80E1B-02CF-4B73-A954-3F165AB17276}" type="slidenum">
              <a:rPr lang="en-US" smtClean="0"/>
              <a:t>9</a:t>
            </a:fld>
            <a:endParaRPr lang="en-US"/>
          </a:p>
        </p:txBody>
      </p:sp>
    </p:spTree>
    <p:extLst>
      <p:ext uri="{BB962C8B-B14F-4D97-AF65-F5344CB8AC3E}">
        <p14:creationId xmlns:p14="http://schemas.microsoft.com/office/powerpoint/2010/main" val="299125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38" rIns="91438">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slide master bg 2013_SDLC.psd"/>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005945"/>
            <a:ext cx="9096742" cy="8382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13647"/>
            <a:ext cx="7543800" cy="777924"/>
          </a:xfrm>
        </p:spPr>
        <p:txBody>
          <a:bodyPr>
            <a:normAutofit/>
          </a:bodyPr>
          <a:lstStyle>
            <a:lvl1pPr marL="0">
              <a:defRPr sz="45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2" y="6459788"/>
            <a:ext cx="1854203" cy="365125"/>
          </a:xfrm>
          <a:prstGeom prst="rect">
            <a:avLst/>
          </a:prstGeom>
        </p:spPr>
        <p:txBody>
          <a:bodyPr/>
          <a:lstStyle/>
          <a:p>
            <a:fld id="{528FC5F6-F338-4AE4-BB23-26385BCFC423}" type="datetimeFigureOut">
              <a:rPr lang="en-US" dirty="0"/>
              <a:t>10/28/2015</a:t>
            </a:fld>
            <a:endParaRPr lang="en-US" dirty="0"/>
          </a:p>
        </p:txBody>
      </p:sp>
      <p:sp>
        <p:nvSpPr>
          <p:cNvPr id="5" name="Footer Placeholder 4"/>
          <p:cNvSpPr>
            <a:spLocks noGrp="1"/>
          </p:cNvSpPr>
          <p:nvPr>
            <p:ph type="ftr" sz="quarter" idx="11"/>
          </p:nvPr>
        </p:nvSpPr>
        <p:spPr>
          <a:xfrm>
            <a:off x="2764639" y="6459788"/>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6" y="6459788"/>
            <a:ext cx="984019" cy="365125"/>
          </a:xfrm>
          <a:prstGeom prst="rect">
            <a:avLst/>
          </a:prstGeom>
        </p:spPr>
        <p:txBody>
          <a:bodyPr/>
          <a:lstStyle/>
          <a:p>
            <a:fld id="{6113E31D-E2AB-40D1-8B51-AFA5AFEF393A}"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2393681"/>
          </a:xfrm>
        </p:spPr>
        <p:txBody>
          <a:bodyPr anchor="b" anchorCtr="0">
            <a:normAutofit/>
          </a:bodyPr>
          <a:lstStyle>
            <a:lvl1pPr>
              <a:lnSpc>
                <a:spcPct val="85000"/>
              </a:lnSpc>
              <a:defRPr sz="8000" b="0">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38" rIns="91438" anchor="t" anchorCtr="0">
            <a:normAutofit/>
          </a:bodyPr>
          <a:lstStyle>
            <a:lvl1pPr marL="0" indent="0">
              <a:buNone/>
              <a:defRPr sz="2400" cap="all" spc="200" baseline="0">
                <a:solidFill>
                  <a:schemeClr val="tx2"/>
                </a:solidFill>
                <a:latin typeface="+mj-lt"/>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smtClean="0"/>
              <a:t>Click to edit Master text styles</a:t>
            </a:r>
          </a:p>
        </p:txBody>
      </p:sp>
      <p:pic>
        <p:nvPicPr>
          <p:cNvPr id="10" name="Picture 9" descr="slide master bg 2013_SDLC.psd"/>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005945"/>
            <a:ext cx="9096742" cy="8382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7915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22962" y="6459788"/>
            <a:ext cx="1854203" cy="365125"/>
          </a:xfrm>
          <a:prstGeom prst="rect">
            <a:avLst/>
          </a:prstGeom>
        </p:spPr>
        <p:txBody>
          <a:bodyPr/>
          <a:lstStyle/>
          <a:p>
            <a:fld id="{19AB4D41-86C1-4908-B66A-0B50CEB3BF29}" type="datetimeFigureOut">
              <a:rPr lang="en-US" dirty="0"/>
              <a:t>10/28/2015</a:t>
            </a:fld>
            <a:endParaRPr lang="en-US" dirty="0"/>
          </a:p>
        </p:txBody>
      </p:sp>
      <p:sp>
        <p:nvSpPr>
          <p:cNvPr id="6" name="Footer Placeholder 5"/>
          <p:cNvSpPr>
            <a:spLocks noGrp="1"/>
          </p:cNvSpPr>
          <p:nvPr>
            <p:ph type="ftr" sz="quarter" idx="11"/>
          </p:nvPr>
        </p:nvSpPr>
        <p:spPr>
          <a:xfrm>
            <a:off x="2764639" y="6459788"/>
            <a:ext cx="361710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425346" y="6459788"/>
            <a:ext cx="984019" cy="365125"/>
          </a:xfrm>
          <a:prstGeom prst="rect">
            <a:avLst/>
          </a:prstGeom>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4"/>
            <a:ext cx="3703320" cy="736283"/>
          </a:xfrm>
        </p:spPr>
        <p:txBody>
          <a:bodyPr lIns="91438" rIns="91438" anchor="ctr">
            <a:normAutofit/>
          </a:bodyPr>
          <a:lstStyle>
            <a:lvl1pPr marL="0" indent="0">
              <a:buNone/>
              <a:defRPr sz="2000" b="0" cap="all" baseline="0">
                <a:solidFill>
                  <a:schemeClr val="tx2"/>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4"/>
            <a:ext cx="3703320" cy="736283"/>
          </a:xfrm>
        </p:spPr>
        <p:txBody>
          <a:bodyPr lIns="91438" rIns="91438" anchor="ctr">
            <a:normAutofit/>
          </a:bodyPr>
          <a:lstStyle>
            <a:lvl1pPr marL="0" indent="0">
              <a:buNone/>
              <a:defRPr sz="2000" b="0" cap="all" baseline="0">
                <a:solidFill>
                  <a:schemeClr val="tx2"/>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5"/>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22962" y="6459788"/>
            <a:ext cx="1854203" cy="365125"/>
          </a:xfrm>
          <a:prstGeom prst="rect">
            <a:avLst/>
          </a:prstGeom>
        </p:spPr>
        <p:txBody>
          <a:bodyPr/>
          <a:lstStyle/>
          <a:p>
            <a:fld id="{E6426E2C-56C1-4E0D-A793-0088A7FDD37E}" type="datetimeFigureOut">
              <a:rPr lang="en-US" dirty="0"/>
              <a:t>10/28/2015</a:t>
            </a:fld>
            <a:endParaRPr lang="en-US" dirty="0"/>
          </a:p>
        </p:txBody>
      </p:sp>
      <p:sp>
        <p:nvSpPr>
          <p:cNvPr id="8" name="Footer Placeholder 7"/>
          <p:cNvSpPr>
            <a:spLocks noGrp="1"/>
          </p:cNvSpPr>
          <p:nvPr>
            <p:ph type="ftr" sz="quarter" idx="11"/>
          </p:nvPr>
        </p:nvSpPr>
        <p:spPr>
          <a:xfrm>
            <a:off x="2764639" y="6459788"/>
            <a:ext cx="3617103"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425346" y="6459788"/>
            <a:ext cx="984019" cy="365125"/>
          </a:xfrm>
          <a:prstGeom prst="rect">
            <a:avLst/>
          </a:prstGeom>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822962" y="6459788"/>
            <a:ext cx="1854203" cy="365125"/>
          </a:xfrm>
          <a:prstGeom prst="rect">
            <a:avLst/>
          </a:prstGeom>
        </p:spPr>
        <p:txBody>
          <a:bodyPr/>
          <a:lstStyle/>
          <a:p>
            <a:fld id="{C8C39B41-D8B5-4052-B551-9B5525EAA8B6}" type="datetimeFigureOut">
              <a:rPr lang="en-US" dirty="0"/>
              <a:t>10/28/2015</a:t>
            </a:fld>
            <a:endParaRPr lang="en-US" dirty="0"/>
          </a:p>
        </p:txBody>
      </p:sp>
      <p:sp>
        <p:nvSpPr>
          <p:cNvPr id="4" name="Footer Placeholder 3"/>
          <p:cNvSpPr>
            <a:spLocks noGrp="1"/>
          </p:cNvSpPr>
          <p:nvPr>
            <p:ph type="ftr" sz="quarter" idx="11"/>
          </p:nvPr>
        </p:nvSpPr>
        <p:spPr>
          <a:xfrm>
            <a:off x="2764639" y="6459788"/>
            <a:ext cx="361710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425346" y="6459788"/>
            <a:ext cx="984019" cy="365125"/>
          </a:xfrm>
          <a:prstGeom prst="rect">
            <a:avLst/>
          </a:prstGeom>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0" name="Picture 9" descr="slide master bg 2013_SDLC.psd"/>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005945"/>
            <a:ext cx="9096742" cy="8382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lIns="45719" tIns="0" rIns="45719"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2" y="6459788"/>
            <a:ext cx="1854203" cy="365125"/>
          </a:xfrm>
          <a:prstGeom prst="rect">
            <a:avLst/>
          </a:prstGeom>
        </p:spPr>
        <p:txBody>
          <a:bodyPr/>
          <a:lstStyle/>
          <a:p>
            <a:fld id="{2E2D6473-DF6D-4702-B328-E0DD40540A4E}" type="datetimeFigureOut">
              <a:rPr lang="en-US" dirty="0"/>
              <a:t>10/28/2015</a:t>
            </a:fld>
            <a:endParaRPr lang="en-US" dirty="0"/>
          </a:p>
        </p:txBody>
      </p:sp>
      <p:sp>
        <p:nvSpPr>
          <p:cNvPr id="5" name="Footer Placeholder 4"/>
          <p:cNvSpPr>
            <a:spLocks noGrp="1"/>
          </p:cNvSpPr>
          <p:nvPr>
            <p:ph type="ftr" sz="quarter" idx="11"/>
          </p:nvPr>
        </p:nvSpPr>
        <p:spPr>
          <a:xfrm>
            <a:off x="2764639" y="6459788"/>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6" y="6459788"/>
            <a:ext cx="984019" cy="365125"/>
          </a:xfrm>
          <a:prstGeom prst="rect">
            <a:avLst/>
          </a:prstGeom>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6"/>
            <a:ext cx="7543800" cy="941693"/>
          </a:xfrm>
          <a:prstGeom prst="rect">
            <a:avLst/>
          </a:prstGeom>
        </p:spPr>
        <p:txBody>
          <a:bodyPr vert="horz" lIns="91438" tIns="45719" rIns="91438" bIns="45719"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845735"/>
            <a:ext cx="7543800" cy="4023360"/>
          </a:xfrm>
          <a:prstGeom prst="rect">
            <a:avLst/>
          </a:prstGeom>
        </p:spPr>
        <p:txBody>
          <a:bodyPr vert="horz" lIns="0" tIns="45719" rIns="0"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slide master bg 2013_SDLC.psd"/>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0" y="6005945"/>
            <a:ext cx="9096742" cy="838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8" r:id="rId8"/>
  </p:sldLayoutIdLst>
  <p:timing>
    <p:tnLst>
      <p:par>
        <p:cTn id="1" dur="indefinite" restart="never" nodeType="tmRoot"/>
      </p:par>
    </p:tnLst>
  </p:timing>
  <p:hf sldNum="0"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9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18" Type="http://schemas.openxmlformats.org/officeDocument/2006/relationships/image" Target="../media/image31.jpg"/><Relationship Id="rId3" Type="http://schemas.openxmlformats.org/officeDocument/2006/relationships/image" Target="../media/image16.jpg"/><Relationship Id="rId21" Type="http://schemas.openxmlformats.org/officeDocument/2006/relationships/image" Target="../media/image34.jpg"/><Relationship Id="rId7" Type="http://schemas.openxmlformats.org/officeDocument/2006/relationships/image" Target="../media/image20.jpg"/><Relationship Id="rId12" Type="http://schemas.openxmlformats.org/officeDocument/2006/relationships/image" Target="../media/image25.jpg"/><Relationship Id="rId17" Type="http://schemas.openxmlformats.org/officeDocument/2006/relationships/image" Target="../media/image30.jpg"/><Relationship Id="rId2" Type="http://schemas.openxmlformats.org/officeDocument/2006/relationships/notesSlide" Target="../notesSlides/notesSlide30.xml"/><Relationship Id="rId16" Type="http://schemas.openxmlformats.org/officeDocument/2006/relationships/image" Target="../media/image29.jpg"/><Relationship Id="rId20" Type="http://schemas.openxmlformats.org/officeDocument/2006/relationships/image" Target="../media/image33.jpg"/><Relationship Id="rId1" Type="http://schemas.openxmlformats.org/officeDocument/2006/relationships/slideLayout" Target="../slideLayouts/slideLayout6.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5" Type="http://schemas.openxmlformats.org/officeDocument/2006/relationships/image" Target="../media/image28.jpg"/><Relationship Id="rId10" Type="http://schemas.openxmlformats.org/officeDocument/2006/relationships/image" Target="../media/image23.jpg"/><Relationship Id="rId19" Type="http://schemas.openxmlformats.org/officeDocument/2006/relationships/image" Target="../media/image32.jpg"/><Relationship Id="rId4" Type="http://schemas.openxmlformats.org/officeDocument/2006/relationships/image" Target="../media/image17.jpg"/><Relationship Id="rId9" Type="http://schemas.openxmlformats.org/officeDocument/2006/relationships/image" Target="../media/image22.jpg"/><Relationship Id="rId14" Type="http://schemas.openxmlformats.org/officeDocument/2006/relationships/image" Target="../media/image27.jpg"/><Relationship Id="rId22" Type="http://schemas.openxmlformats.org/officeDocument/2006/relationships/image" Target="../media/image3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effectLst>
                  <a:outerShdw blurRad="38100" dist="38100" dir="2700000" algn="tl">
                    <a:srgbClr val="000000">
                      <a:alpha val="43137"/>
                    </a:srgbClr>
                  </a:outerShdw>
                </a:effectLst>
              </a:rPr>
              <a:t>Becoming Invaluable: </a:t>
            </a:r>
            <a:endParaRPr lang="en-US"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4000" b="1" dirty="0">
                <a:solidFill>
                  <a:schemeClr val="tx2">
                    <a:lumMod val="75000"/>
                  </a:schemeClr>
                </a:solidFill>
              </a:rPr>
              <a:t>The T-Shaped Professional</a:t>
            </a:r>
          </a:p>
        </p:txBody>
      </p:sp>
    </p:spTree>
    <p:extLst>
      <p:ext uri="{BB962C8B-B14F-4D97-AF65-F5344CB8AC3E}">
        <p14:creationId xmlns:p14="http://schemas.microsoft.com/office/powerpoint/2010/main" val="233891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647"/>
            <a:ext cx="7543800" cy="805220"/>
          </a:xfrm>
        </p:spPr>
        <p:txBody>
          <a:bodyPr/>
          <a:lstStyle/>
          <a:p>
            <a:r>
              <a:rPr lang="en-US" dirty="0" smtClean="0">
                <a:solidFill>
                  <a:schemeClr val="tx1"/>
                </a:solidFill>
                <a:effectLst>
                  <a:outerShdw blurRad="38100" dist="38100" dir="2700000" algn="tl">
                    <a:srgbClr val="000000">
                      <a:alpha val="43137"/>
                    </a:srgbClr>
                  </a:outerShdw>
                </a:effectLst>
              </a:rPr>
              <a:t>How widespread is this?</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887104"/>
            <a:ext cx="8116324" cy="5308978"/>
          </a:xfrm>
        </p:spPr>
        <p:txBody>
          <a:bodyPr>
            <a:normAutofit fontScale="77500" lnSpcReduction="20000"/>
          </a:bodyPr>
          <a:lstStyle/>
          <a:p>
            <a:pPr>
              <a:buFont typeface="Wingdings" panose="05000000000000000000" pitchFamily="2" charset="2"/>
              <a:buChar char="§"/>
            </a:pPr>
            <a:r>
              <a:rPr lang="en-US" sz="2800" dirty="0" smtClean="0"/>
              <a:t>  In clinical terms – </a:t>
            </a:r>
            <a:r>
              <a:rPr lang="en-US" sz="2800" dirty="0">
                <a:solidFill>
                  <a:srgbClr val="C00000"/>
                </a:solidFill>
              </a:rPr>
              <a:t>I</a:t>
            </a:r>
            <a:r>
              <a:rPr lang="en-US" sz="2800" dirty="0" smtClean="0">
                <a:solidFill>
                  <a:srgbClr val="C00000"/>
                </a:solidFill>
              </a:rPr>
              <a:t>t’s </a:t>
            </a:r>
            <a:r>
              <a:rPr lang="en-US" sz="2800" dirty="0">
                <a:solidFill>
                  <a:srgbClr val="C00000"/>
                </a:solidFill>
              </a:rPr>
              <a:t>A</a:t>
            </a:r>
            <a:r>
              <a:rPr lang="en-US" sz="2800" dirty="0" smtClean="0">
                <a:solidFill>
                  <a:srgbClr val="C00000"/>
                </a:solidFill>
              </a:rPr>
              <a:t>n Epidemic!</a:t>
            </a:r>
          </a:p>
          <a:p>
            <a:pPr>
              <a:buFont typeface="Wingdings" panose="05000000000000000000" pitchFamily="2" charset="2"/>
              <a:buChar char="§"/>
            </a:pPr>
            <a:r>
              <a:rPr lang="en-US" sz="2800" dirty="0"/>
              <a:t> </a:t>
            </a:r>
            <a:r>
              <a:rPr lang="en-US" sz="2800" dirty="0" smtClean="0"/>
              <a:t> Nearly everyone in the technology field is I-shaped</a:t>
            </a:r>
          </a:p>
          <a:p>
            <a:pPr>
              <a:buFont typeface="Wingdings" panose="05000000000000000000" pitchFamily="2" charset="2"/>
              <a:buChar char="§"/>
            </a:pPr>
            <a:r>
              <a:rPr lang="en-US" sz="2800" dirty="0"/>
              <a:t> </a:t>
            </a:r>
            <a:r>
              <a:rPr lang="en-US" sz="2800" dirty="0" smtClean="0"/>
              <a:t> The same personal qualities that make them great engineers / </a:t>
            </a:r>
          </a:p>
          <a:p>
            <a:pPr marL="0" indent="0">
              <a:buNone/>
            </a:pPr>
            <a:r>
              <a:rPr lang="en-US" sz="2800" dirty="0"/>
              <a:t> </a:t>
            </a:r>
            <a:r>
              <a:rPr lang="en-US" sz="2800" dirty="0" smtClean="0"/>
              <a:t>   scientists also make them I-shaped by definition</a:t>
            </a:r>
          </a:p>
          <a:p>
            <a:pPr>
              <a:buFont typeface="Wingdings" panose="05000000000000000000" pitchFamily="2" charset="2"/>
              <a:buChar char="§"/>
            </a:pPr>
            <a:r>
              <a:rPr lang="en-US" sz="2800" dirty="0"/>
              <a:t> </a:t>
            </a:r>
            <a:r>
              <a:rPr lang="en-US" sz="2800" dirty="0" smtClean="0"/>
              <a:t> This has been proven over and over in research</a:t>
            </a:r>
          </a:p>
          <a:p>
            <a:pPr>
              <a:buFont typeface="Wingdings" panose="05000000000000000000" pitchFamily="2" charset="2"/>
              <a:buChar char="§"/>
            </a:pPr>
            <a:r>
              <a:rPr lang="en-US" sz="2800" dirty="0"/>
              <a:t> </a:t>
            </a:r>
            <a:r>
              <a:rPr lang="en-US" sz="2800" dirty="0" smtClean="0"/>
              <a:t> People tend to be more forgiving of this in large engineering / </a:t>
            </a:r>
          </a:p>
          <a:p>
            <a:pPr marL="0" indent="0">
              <a:buNone/>
            </a:pPr>
            <a:r>
              <a:rPr lang="en-US" sz="2800" dirty="0"/>
              <a:t> </a:t>
            </a:r>
            <a:r>
              <a:rPr lang="en-US" sz="2800" dirty="0" smtClean="0"/>
              <a:t>   technology companies</a:t>
            </a:r>
          </a:p>
          <a:p>
            <a:pPr marL="0" indent="0">
              <a:buNone/>
            </a:pPr>
            <a:endParaRPr lang="en-US" sz="600" dirty="0" smtClean="0"/>
          </a:p>
          <a:p>
            <a:pPr lvl="1">
              <a:buFont typeface="Courier New" panose="02070309020205020404" pitchFamily="49" charset="0"/>
              <a:buChar char="o"/>
            </a:pPr>
            <a:r>
              <a:rPr lang="en-US" sz="2800" dirty="0"/>
              <a:t>P</a:t>
            </a:r>
            <a:r>
              <a:rPr lang="en-US" sz="2800" dirty="0" smtClean="0"/>
              <a:t>ut the best &amp; brightest (and most I-shaped) in a office / cube</a:t>
            </a:r>
          </a:p>
          <a:p>
            <a:pPr lvl="1">
              <a:buFont typeface="Courier New" panose="02070309020205020404" pitchFamily="49" charset="0"/>
              <a:buChar char="o"/>
            </a:pPr>
            <a:r>
              <a:rPr lang="en-US" sz="2800" dirty="0" smtClean="0"/>
              <a:t>You slide a pizza under the door every day</a:t>
            </a:r>
          </a:p>
          <a:p>
            <a:pPr lvl="1">
              <a:buFont typeface="Courier New" panose="02070309020205020404" pitchFamily="49" charset="0"/>
              <a:buChar char="o"/>
            </a:pPr>
            <a:r>
              <a:rPr lang="en-US" sz="2800" dirty="0" smtClean="0"/>
              <a:t>Every Friday, they slide some source code out to you</a:t>
            </a:r>
          </a:p>
          <a:p>
            <a:pPr>
              <a:buFont typeface="Wingdings" panose="05000000000000000000" pitchFamily="2" charset="2"/>
              <a:buChar char="§"/>
            </a:pPr>
            <a:r>
              <a:rPr lang="en-US" sz="2800" dirty="0"/>
              <a:t> We’ve created a popular culture where the smarter you are, the </a:t>
            </a:r>
            <a:r>
              <a:rPr lang="en-US" sz="2800" dirty="0" smtClean="0"/>
              <a:t>more</a:t>
            </a:r>
          </a:p>
          <a:p>
            <a:pPr marL="0" indent="0">
              <a:buNone/>
            </a:pPr>
            <a:r>
              <a:rPr lang="en-US" sz="2800" dirty="0"/>
              <a:t> </a:t>
            </a:r>
            <a:r>
              <a:rPr lang="en-US" sz="2800" dirty="0" smtClean="0"/>
              <a:t>  “</a:t>
            </a:r>
            <a:r>
              <a:rPr lang="en-US" sz="2800" dirty="0"/>
              <a:t>tunnel vision” you’re supposed to have, the more idiosyncratic you </a:t>
            </a:r>
            <a:endParaRPr lang="en-US" sz="2800" dirty="0" smtClean="0"/>
          </a:p>
          <a:p>
            <a:pPr marL="0" indent="0">
              <a:buNone/>
            </a:pPr>
            <a:r>
              <a:rPr lang="en-US" sz="2800" dirty="0"/>
              <a:t> </a:t>
            </a:r>
            <a:r>
              <a:rPr lang="en-US" sz="2800" dirty="0" smtClean="0"/>
              <a:t>  are </a:t>
            </a:r>
            <a:r>
              <a:rPr lang="en-US" sz="2800" dirty="0"/>
              <a:t>and the more difficult you are to work with</a:t>
            </a:r>
            <a:endParaRPr lang="en-US" sz="2800" dirty="0" smtClean="0"/>
          </a:p>
          <a:p>
            <a:pPr marL="0" indent="0">
              <a:buNone/>
            </a:pPr>
            <a:endParaRPr lang="en-US" dirty="0"/>
          </a:p>
        </p:txBody>
      </p:sp>
    </p:spTree>
    <p:extLst>
      <p:ext uri="{BB962C8B-B14F-4D97-AF65-F5344CB8AC3E}">
        <p14:creationId xmlns:p14="http://schemas.microsoft.com/office/powerpoint/2010/main" val="4058290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3776" y="286606"/>
            <a:ext cx="7543800" cy="1450757"/>
          </a:xfrm>
          <a:prstGeom prst="rect">
            <a:avLst/>
          </a:prstGeom>
        </p:spPr>
        <p:txBody>
          <a:bodyPr lIns="91438" tIns="45719" rIns="91438" bIns="45719"/>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solidFill>
                  <a:schemeClr val="tx1"/>
                </a:solidFill>
                <a:effectLst>
                  <a:outerShdw blurRad="38100" dist="38100" dir="2700000" algn="tl">
                    <a:srgbClr val="000000">
                      <a:alpha val="43137"/>
                    </a:srgbClr>
                  </a:outerShdw>
                </a:effectLst>
              </a:rPr>
              <a:t>Get the picture?</a:t>
            </a:r>
            <a:endParaRPr lang="en-US" b="1" dirty="0">
              <a:solidFill>
                <a:schemeClr val="tx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72" y="1245961"/>
            <a:ext cx="3794078" cy="2877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15299"/>
          <a:stretch/>
        </p:blipFill>
        <p:spPr>
          <a:xfrm>
            <a:off x="4908645" y="382142"/>
            <a:ext cx="4126174" cy="3257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4771" y="3152454"/>
            <a:ext cx="2374714" cy="3282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78275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The T-Shaped Professional</a:t>
            </a:r>
            <a:endParaRPr lang="en-US" b="1" dirty="0">
              <a:solidFill>
                <a:schemeClr val="tx1"/>
              </a:solidFill>
              <a:effectLst>
                <a:outerShdw blurRad="38100" dist="38100" dir="2700000" algn="tl">
                  <a:srgbClr val="000000">
                    <a:alpha val="43137"/>
                  </a:srgbClr>
                </a:outerShdw>
              </a:effectLst>
            </a:endParaRPr>
          </a:p>
        </p:txBody>
      </p:sp>
      <p:sp>
        <p:nvSpPr>
          <p:cNvPr id="12" name="TextBox 11"/>
          <p:cNvSpPr txBox="1"/>
          <p:nvPr/>
        </p:nvSpPr>
        <p:spPr>
          <a:xfrm>
            <a:off x="4299045" y="2013996"/>
            <a:ext cx="4503768" cy="3416318"/>
          </a:xfrm>
          <a:prstGeom prst="rect">
            <a:avLst/>
          </a:prstGeom>
          <a:noFill/>
        </p:spPr>
        <p:txBody>
          <a:bodyPr wrap="square" lIns="91438" tIns="45719" rIns="91438" bIns="45719" rtlCol="0">
            <a:spAutoFit/>
          </a:bodyPr>
          <a:lstStyle/>
          <a:p>
            <a:pPr marL="285744" indent="-285744">
              <a:buFont typeface="Wingdings" panose="05000000000000000000" pitchFamily="2" charset="2"/>
              <a:buChar char="§"/>
            </a:pPr>
            <a:r>
              <a:rPr lang="en-US" sz="2400" dirty="0" smtClean="0">
                <a:solidFill>
                  <a:schemeClr val="tx1">
                    <a:lumMod val="75000"/>
                    <a:lumOff val="25000"/>
                  </a:schemeClr>
                </a:solidFill>
              </a:rPr>
              <a:t>Just as technical as I- shaped</a:t>
            </a:r>
          </a:p>
          <a:p>
            <a:endParaRPr lang="en-US" sz="2400" dirty="0" smtClean="0">
              <a:solidFill>
                <a:schemeClr val="tx1">
                  <a:lumMod val="75000"/>
                  <a:lumOff val="25000"/>
                </a:schemeClr>
              </a:solidFill>
            </a:endParaRPr>
          </a:p>
          <a:p>
            <a:pPr marL="285744" indent="-285744">
              <a:buFont typeface="Wingdings" panose="05000000000000000000" pitchFamily="2" charset="2"/>
              <a:buChar char="§"/>
            </a:pPr>
            <a:r>
              <a:rPr lang="en-US" sz="2400" dirty="0" smtClean="0">
                <a:solidFill>
                  <a:schemeClr val="tx1">
                    <a:lumMod val="75000"/>
                    <a:lumOff val="25000"/>
                  </a:schemeClr>
                </a:solidFill>
              </a:rPr>
              <a:t>Possesses other skills</a:t>
            </a:r>
          </a:p>
          <a:p>
            <a:endParaRPr lang="en-US" sz="2400" dirty="0" smtClean="0">
              <a:solidFill>
                <a:schemeClr val="tx1">
                  <a:lumMod val="75000"/>
                  <a:lumOff val="25000"/>
                </a:schemeClr>
              </a:solidFill>
            </a:endParaRPr>
          </a:p>
          <a:p>
            <a:pPr marL="285744" indent="-285744">
              <a:buFont typeface="Wingdings" panose="05000000000000000000" pitchFamily="2" charset="2"/>
              <a:buChar char="§"/>
            </a:pPr>
            <a:r>
              <a:rPr lang="en-US" sz="2400" dirty="0" smtClean="0">
                <a:solidFill>
                  <a:schemeClr val="tx1">
                    <a:lumMod val="75000"/>
                    <a:lumOff val="25000"/>
                  </a:schemeClr>
                </a:solidFill>
              </a:rPr>
              <a:t>Has other interests</a:t>
            </a:r>
          </a:p>
          <a:p>
            <a:endParaRPr lang="en-US" sz="2400" dirty="0" smtClean="0">
              <a:solidFill>
                <a:schemeClr val="tx1">
                  <a:lumMod val="75000"/>
                  <a:lumOff val="25000"/>
                </a:schemeClr>
              </a:solidFill>
            </a:endParaRPr>
          </a:p>
          <a:p>
            <a:pPr marL="285744" indent="-285744">
              <a:buFont typeface="Wingdings" panose="05000000000000000000" pitchFamily="2" charset="2"/>
              <a:buChar char="§"/>
            </a:pPr>
            <a:r>
              <a:rPr lang="en-US" sz="2400" dirty="0" smtClean="0">
                <a:solidFill>
                  <a:schemeClr val="tx1">
                    <a:lumMod val="75000"/>
                    <a:lumOff val="25000"/>
                  </a:schemeClr>
                </a:solidFill>
              </a:rPr>
              <a:t>Works better with people</a:t>
            </a:r>
          </a:p>
          <a:p>
            <a:endParaRPr lang="en-US" sz="2400" dirty="0" smtClean="0">
              <a:solidFill>
                <a:schemeClr val="tx1">
                  <a:lumMod val="75000"/>
                  <a:lumOff val="25000"/>
                </a:schemeClr>
              </a:solidFill>
            </a:endParaRPr>
          </a:p>
          <a:p>
            <a:pPr marL="285744" indent="-285744">
              <a:buFont typeface="Wingdings" panose="05000000000000000000" pitchFamily="2" charset="2"/>
              <a:buChar char="§"/>
            </a:pPr>
            <a:r>
              <a:rPr lang="en-US" sz="2400" dirty="0" smtClean="0">
                <a:solidFill>
                  <a:schemeClr val="tx1">
                    <a:lumMod val="75000"/>
                    <a:lumOff val="25000"/>
                  </a:schemeClr>
                </a:solidFill>
              </a:rPr>
              <a:t>A more rounded individual</a:t>
            </a:r>
          </a:p>
        </p:txBody>
      </p:sp>
      <p:grpSp>
        <p:nvGrpSpPr>
          <p:cNvPr id="2" name="Group 1"/>
          <p:cNvGrpSpPr/>
          <p:nvPr/>
        </p:nvGrpSpPr>
        <p:grpSpPr>
          <a:xfrm>
            <a:off x="614147" y="1891164"/>
            <a:ext cx="3398294" cy="3850614"/>
            <a:chOff x="614147" y="2027644"/>
            <a:chExt cx="3398294" cy="3850614"/>
          </a:xfrm>
        </p:grpSpPr>
        <p:sp>
          <p:nvSpPr>
            <p:cNvPr id="10" name="Rectangle 9"/>
            <p:cNvSpPr/>
            <p:nvPr/>
          </p:nvSpPr>
          <p:spPr>
            <a:xfrm>
              <a:off x="1801505" y="2045294"/>
              <a:ext cx="931668" cy="3832964"/>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6" name="Rectangle 5"/>
            <p:cNvSpPr/>
            <p:nvPr/>
          </p:nvSpPr>
          <p:spPr>
            <a:xfrm rot="5400000">
              <a:off x="1812252" y="829539"/>
              <a:ext cx="1002083" cy="3398294"/>
            </a:xfrm>
            <a:prstGeom prst="rect">
              <a:avLst/>
            </a:prstGeom>
            <a:solidFill>
              <a:srgbClr val="FF99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spTree>
    <p:extLst>
      <p:ext uri="{BB962C8B-B14F-4D97-AF65-F5344CB8AC3E}">
        <p14:creationId xmlns:p14="http://schemas.microsoft.com/office/powerpoint/2010/main" val="4287465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rPr>
              <a:t>Structure… part II</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996287"/>
            <a:ext cx="7543800" cy="4872808"/>
          </a:xfrm>
        </p:spPr>
        <p:txBody>
          <a:bodyPr>
            <a:noAutofit/>
          </a:bodyPr>
          <a:lstStyle/>
          <a:p>
            <a:pPr>
              <a:buFont typeface="Wingdings" panose="05000000000000000000" pitchFamily="2" charset="2"/>
              <a:buChar char="§"/>
            </a:pPr>
            <a:r>
              <a:rPr lang="en-US" sz="2400" dirty="0" smtClean="0"/>
              <a:t>  Notice that the “T” in T-shaped professional reminds us of</a:t>
            </a:r>
          </a:p>
          <a:p>
            <a:pPr marL="0" indent="0">
              <a:buNone/>
            </a:pPr>
            <a:r>
              <a:rPr lang="en-US" sz="2400" dirty="0"/>
              <a:t> </a:t>
            </a:r>
            <a:r>
              <a:rPr lang="en-US" sz="2400" dirty="0" smtClean="0"/>
              <a:t>   Da Vinci’s famous drawing:  </a:t>
            </a:r>
            <a:r>
              <a:rPr lang="en-US" sz="2400" b="1" dirty="0" err="1" smtClean="0">
                <a:solidFill>
                  <a:srgbClr val="002060"/>
                </a:solidFill>
              </a:rPr>
              <a:t>L’uomo</a:t>
            </a:r>
            <a:r>
              <a:rPr lang="en-US" sz="2400" b="1" dirty="0" smtClean="0">
                <a:solidFill>
                  <a:srgbClr val="002060"/>
                </a:solidFill>
              </a:rPr>
              <a:t> </a:t>
            </a:r>
            <a:r>
              <a:rPr lang="en-US" sz="2400" b="1" dirty="0" err="1" smtClean="0">
                <a:solidFill>
                  <a:srgbClr val="002060"/>
                </a:solidFill>
              </a:rPr>
              <a:t>Universale</a:t>
            </a:r>
            <a:endParaRPr lang="en-US" sz="2400" b="1" dirty="0" smtClean="0"/>
          </a:p>
          <a:p>
            <a:pPr marL="0" indent="0">
              <a:buNone/>
            </a:pPr>
            <a:endParaRPr lang="en-US" sz="1000" dirty="0" smtClean="0"/>
          </a:p>
          <a:p>
            <a:pPr>
              <a:buFont typeface="Wingdings" panose="05000000000000000000" pitchFamily="2" charset="2"/>
              <a:buChar char="§"/>
            </a:pPr>
            <a:r>
              <a:rPr lang="en-US" sz="2400" dirty="0" smtClean="0"/>
              <a:t>  This is not by accident</a:t>
            </a:r>
          </a:p>
          <a:p>
            <a:pPr marL="0" indent="0">
              <a:buNone/>
            </a:pPr>
            <a:endParaRPr lang="en-US" sz="1000" dirty="0" smtClean="0"/>
          </a:p>
          <a:p>
            <a:pPr>
              <a:buFont typeface="Wingdings" panose="05000000000000000000" pitchFamily="2" charset="2"/>
              <a:buChar char="§"/>
            </a:pPr>
            <a:r>
              <a:rPr lang="en-US" sz="2400" dirty="0"/>
              <a:t> </a:t>
            </a:r>
            <a:r>
              <a:rPr lang="en-US" sz="2400" dirty="0" smtClean="0"/>
              <a:t> T-shaped professionals tend to be multi-dimensional, </a:t>
            </a:r>
          </a:p>
          <a:p>
            <a:pPr marL="0" indent="0">
              <a:buNone/>
            </a:pPr>
            <a:r>
              <a:rPr lang="en-US" sz="2400" dirty="0"/>
              <a:t> </a:t>
            </a:r>
            <a:r>
              <a:rPr lang="en-US" sz="2400" dirty="0" smtClean="0"/>
              <a:t>    whole human beings.  They know their technical area very</a:t>
            </a:r>
          </a:p>
          <a:p>
            <a:pPr marL="0" indent="0">
              <a:buNone/>
            </a:pPr>
            <a:r>
              <a:rPr lang="en-US" sz="2400" dirty="0"/>
              <a:t> </a:t>
            </a:r>
            <a:r>
              <a:rPr lang="en-US" sz="2400" dirty="0" smtClean="0"/>
              <a:t>    well, but they also have other talents, skills, and interests</a:t>
            </a:r>
          </a:p>
          <a:p>
            <a:pPr marL="0" indent="0">
              <a:buNone/>
            </a:pPr>
            <a:endParaRPr lang="en-US" sz="1000" dirty="0" smtClean="0"/>
          </a:p>
          <a:p>
            <a:pPr>
              <a:buFont typeface="Wingdings" panose="05000000000000000000" pitchFamily="2" charset="2"/>
              <a:buChar char="§"/>
            </a:pPr>
            <a:r>
              <a:rPr lang="en-US" sz="2400" dirty="0"/>
              <a:t> </a:t>
            </a:r>
            <a:r>
              <a:rPr lang="en-US" sz="2400" dirty="0" smtClean="0"/>
              <a:t> “T” shaped people are your company’s future leaders</a:t>
            </a:r>
          </a:p>
        </p:txBody>
      </p:sp>
    </p:spTree>
    <p:extLst>
      <p:ext uri="{BB962C8B-B14F-4D97-AF65-F5344CB8AC3E}">
        <p14:creationId xmlns:p14="http://schemas.microsoft.com/office/powerpoint/2010/main" val="1705459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605" y="1050077"/>
            <a:ext cx="4284441" cy="5201551"/>
          </a:xfrm>
          <a:prstGeom prst="rect">
            <a:avLst/>
          </a:prstGeom>
        </p:spPr>
      </p:pic>
      <p:sp>
        <p:nvSpPr>
          <p:cNvPr id="2" name="Title 1"/>
          <p:cNvSpPr>
            <a:spLocks noGrp="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rPr>
              <a:t>The Renaissance Person</a:t>
            </a:r>
            <a:endParaRPr lang="en-US" dirty="0">
              <a:solidFill>
                <a:schemeClr val="tx1"/>
              </a:solidFill>
              <a:effectLst>
                <a:outerShdw blurRad="38100" dist="38100" dir="2700000" algn="tl">
                  <a:srgbClr val="000000">
                    <a:alpha val="43137"/>
                  </a:srgbClr>
                </a:outerShdw>
              </a:effectLst>
            </a:endParaRPr>
          </a:p>
        </p:txBody>
      </p:sp>
      <p:sp>
        <p:nvSpPr>
          <p:cNvPr id="5" name="Flowchart: Connector 4"/>
          <p:cNvSpPr/>
          <p:nvPr/>
        </p:nvSpPr>
        <p:spPr>
          <a:xfrm>
            <a:off x="8809375" y="6117733"/>
            <a:ext cx="158887" cy="1382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935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rPr>
              <a:t>The Renaissance Person</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009934"/>
            <a:ext cx="7993494" cy="4859161"/>
          </a:xfrm>
        </p:spPr>
        <p:txBody>
          <a:bodyPr>
            <a:normAutofit/>
          </a:bodyPr>
          <a:lstStyle/>
          <a:p>
            <a:pPr>
              <a:buFont typeface="Wingdings" panose="05000000000000000000" pitchFamily="2" charset="2"/>
              <a:buChar char="§"/>
            </a:pPr>
            <a:r>
              <a:rPr lang="en-US" sz="2200" dirty="0" smtClean="0"/>
              <a:t>  </a:t>
            </a:r>
            <a:r>
              <a:rPr lang="en-US" sz="2200" dirty="0"/>
              <a:t>D</a:t>
            </a:r>
            <a:r>
              <a:rPr lang="en-US" sz="2200" dirty="0" smtClean="0"/>
              <a:t>a Vinci’s drawing is very familiar to us</a:t>
            </a:r>
          </a:p>
          <a:p>
            <a:pPr>
              <a:buFont typeface="Wingdings" panose="05000000000000000000" pitchFamily="2" charset="2"/>
              <a:buChar char="§"/>
            </a:pPr>
            <a:r>
              <a:rPr lang="en-US" sz="2200" dirty="0"/>
              <a:t> </a:t>
            </a:r>
            <a:r>
              <a:rPr lang="en-US" sz="2200" dirty="0" smtClean="0"/>
              <a:t> This phrase comes from an author from the Italian Renaissance</a:t>
            </a:r>
          </a:p>
          <a:p>
            <a:pPr>
              <a:buFont typeface="Wingdings" panose="05000000000000000000" pitchFamily="2" charset="2"/>
              <a:buChar char="§"/>
            </a:pPr>
            <a:r>
              <a:rPr lang="en-US" sz="2200" dirty="0"/>
              <a:t> </a:t>
            </a:r>
            <a:r>
              <a:rPr lang="en-US" sz="2200" dirty="0" smtClean="0"/>
              <a:t> Castiglione wrote a book called “The Book of the Courtier”</a:t>
            </a:r>
          </a:p>
          <a:p>
            <a:pPr>
              <a:buFont typeface="Wingdings" panose="05000000000000000000" pitchFamily="2" charset="2"/>
              <a:buChar char="§"/>
            </a:pPr>
            <a:r>
              <a:rPr lang="en-US" sz="2200" dirty="0"/>
              <a:t> </a:t>
            </a:r>
            <a:r>
              <a:rPr lang="en-US" sz="2200" dirty="0" smtClean="0"/>
              <a:t> He described the ideal qualities of young men in the royal court</a:t>
            </a:r>
          </a:p>
          <a:p>
            <a:pPr marL="0" indent="0">
              <a:buNone/>
            </a:pPr>
            <a:endParaRPr lang="en-US" sz="500" dirty="0" smtClean="0"/>
          </a:p>
          <a:p>
            <a:pPr lvl="1">
              <a:buFont typeface="Courier New" panose="02070309020205020404" pitchFamily="49" charset="0"/>
              <a:buChar char="o"/>
            </a:pPr>
            <a:r>
              <a:rPr lang="en-US" sz="2200" b="1" dirty="0" smtClean="0"/>
              <a:t>“Hard” skills – martial arts, military strategy, horsemanship,  </a:t>
            </a:r>
          </a:p>
          <a:p>
            <a:pPr marL="201163" lvl="1" indent="0">
              <a:buNone/>
            </a:pPr>
            <a:r>
              <a:rPr lang="en-US" sz="2200" b="1" dirty="0"/>
              <a:t> </a:t>
            </a:r>
            <a:r>
              <a:rPr lang="en-US" sz="2200" b="1" dirty="0" smtClean="0"/>
              <a:t>    weapons</a:t>
            </a:r>
          </a:p>
          <a:p>
            <a:pPr lvl="1">
              <a:buFont typeface="Courier New" panose="02070309020205020404" pitchFamily="49" charset="0"/>
              <a:buChar char="o"/>
            </a:pPr>
            <a:r>
              <a:rPr lang="en-US" sz="2200" b="1" dirty="0" smtClean="0"/>
              <a:t>“Soft” skills – art, music, dance, wine, languages</a:t>
            </a:r>
          </a:p>
          <a:p>
            <a:pPr lvl="1">
              <a:buFont typeface="Courier New" panose="02070309020205020404" pitchFamily="49" charset="0"/>
              <a:buChar char="o"/>
            </a:pPr>
            <a:r>
              <a:rPr lang="en-US" sz="2200" dirty="0" smtClean="0"/>
              <a:t> These men needed to effortlessly master each skill </a:t>
            </a:r>
          </a:p>
          <a:p>
            <a:pPr>
              <a:buFont typeface="Wingdings" panose="05000000000000000000" pitchFamily="2" charset="2"/>
              <a:buChar char="§"/>
            </a:pPr>
            <a:r>
              <a:rPr lang="en-US" sz="2200" dirty="0" smtClean="0"/>
              <a:t>  Castiglione called this </a:t>
            </a:r>
            <a:r>
              <a:rPr lang="en-US" sz="2200" b="1" dirty="0" err="1" smtClean="0">
                <a:solidFill>
                  <a:srgbClr val="002060"/>
                </a:solidFill>
              </a:rPr>
              <a:t>L’uomo</a:t>
            </a:r>
            <a:r>
              <a:rPr lang="en-US" sz="2200" b="1" dirty="0" smtClean="0">
                <a:solidFill>
                  <a:srgbClr val="002060"/>
                </a:solidFill>
              </a:rPr>
              <a:t> </a:t>
            </a:r>
            <a:r>
              <a:rPr lang="en-US" sz="2200" b="1" dirty="0" err="1">
                <a:solidFill>
                  <a:srgbClr val="002060"/>
                </a:solidFill>
              </a:rPr>
              <a:t>U</a:t>
            </a:r>
            <a:r>
              <a:rPr lang="en-US" sz="2200" b="1" dirty="0" err="1" smtClean="0">
                <a:solidFill>
                  <a:srgbClr val="002060"/>
                </a:solidFill>
              </a:rPr>
              <a:t>niversale</a:t>
            </a:r>
            <a:r>
              <a:rPr lang="en-US" sz="2200" b="1" dirty="0" smtClean="0">
                <a:solidFill>
                  <a:srgbClr val="002060"/>
                </a:solidFill>
              </a:rPr>
              <a:t> </a:t>
            </a:r>
            <a:r>
              <a:rPr lang="en-US" sz="2200" dirty="0" smtClean="0"/>
              <a:t>– the universal man</a:t>
            </a:r>
          </a:p>
          <a:p>
            <a:pPr>
              <a:buFont typeface="Wingdings" panose="05000000000000000000" pitchFamily="2" charset="2"/>
              <a:buChar char="§"/>
            </a:pPr>
            <a:r>
              <a:rPr lang="en-US" sz="2200" dirty="0"/>
              <a:t> </a:t>
            </a:r>
            <a:r>
              <a:rPr lang="en-US" sz="2200" dirty="0" smtClean="0"/>
              <a:t> We call this person a “Renaissance Man” (or Renaissance Woman)</a:t>
            </a:r>
          </a:p>
          <a:p>
            <a:pPr marL="0" indent="0">
              <a:buNone/>
            </a:pPr>
            <a:endParaRPr lang="en-US" dirty="0"/>
          </a:p>
        </p:txBody>
      </p:sp>
    </p:spTree>
    <p:extLst>
      <p:ext uri="{BB962C8B-B14F-4D97-AF65-F5344CB8AC3E}">
        <p14:creationId xmlns:p14="http://schemas.microsoft.com/office/powerpoint/2010/main" val="1256601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rPr>
              <a:t>Name a Renaissance Person </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085850"/>
            <a:ext cx="7920990" cy="4707045"/>
          </a:xfrm>
        </p:spPr>
        <p:txBody>
          <a:bodyPr>
            <a:normAutofit fontScale="92500" lnSpcReduction="20000"/>
          </a:bodyPr>
          <a:lstStyle/>
          <a:p>
            <a:pPr>
              <a:buFont typeface="Wingdings" panose="05000000000000000000" pitchFamily="2" charset="2"/>
              <a:buChar char="§"/>
            </a:pPr>
            <a:r>
              <a:rPr lang="en-US" dirty="0" smtClean="0"/>
              <a:t>  Hard to do, isn’t it?</a:t>
            </a:r>
          </a:p>
          <a:p>
            <a:pPr>
              <a:buFont typeface="Wingdings" panose="05000000000000000000" pitchFamily="2" charset="2"/>
              <a:buChar char="§"/>
            </a:pPr>
            <a:r>
              <a:rPr lang="en-US" dirty="0"/>
              <a:t> </a:t>
            </a:r>
            <a:r>
              <a:rPr lang="en-US" dirty="0" smtClean="0"/>
              <a:t> In previous classes, participants can’t think of a real person</a:t>
            </a:r>
          </a:p>
          <a:p>
            <a:pPr marL="91438" lvl="1" indent="-91438">
              <a:spcBef>
                <a:spcPts val="1200"/>
              </a:spcBef>
              <a:spcAft>
                <a:spcPts val="200"/>
              </a:spcAft>
              <a:buSzPct val="100000"/>
              <a:buFont typeface="Wingdings" panose="05000000000000000000" pitchFamily="2" charset="2"/>
              <a:buChar char="§"/>
            </a:pPr>
            <a:r>
              <a:rPr lang="en-US" sz="2000" dirty="0"/>
              <a:t> </a:t>
            </a:r>
            <a:r>
              <a:rPr lang="en-US" sz="2000" dirty="0" smtClean="0"/>
              <a:t> The names that come up most often are Historical &amp; Contemporary</a:t>
            </a:r>
          </a:p>
          <a:p>
            <a:pPr marL="468626" lvl="2" indent="-285750">
              <a:spcBef>
                <a:spcPts val="1200"/>
              </a:spcBef>
              <a:spcAft>
                <a:spcPts val="200"/>
              </a:spcAft>
              <a:buSzPct val="100000"/>
              <a:buFont typeface="Courier New" panose="02070309020205020404" pitchFamily="49" charset="0"/>
              <a:buChar char="o"/>
            </a:pPr>
            <a:r>
              <a:rPr lang="en-US" sz="1600" b="1" dirty="0" smtClean="0"/>
              <a:t>Thomas </a:t>
            </a:r>
            <a:r>
              <a:rPr lang="en-US" sz="1600" b="1" dirty="0"/>
              <a:t>Edison </a:t>
            </a:r>
            <a:r>
              <a:rPr lang="en-US" sz="1600" dirty="0" smtClean="0"/>
              <a:t>: phonograph</a:t>
            </a:r>
            <a:r>
              <a:rPr lang="en-US" sz="1600" dirty="0"/>
              <a:t>, the incandescent light bulb and one of the earliest motion picture </a:t>
            </a:r>
            <a:r>
              <a:rPr lang="en-US" sz="1600" dirty="0" smtClean="0"/>
              <a:t>cameras</a:t>
            </a:r>
          </a:p>
          <a:p>
            <a:pPr marL="468626" lvl="2" indent="-285750">
              <a:spcBef>
                <a:spcPts val="1200"/>
              </a:spcBef>
              <a:spcAft>
                <a:spcPts val="200"/>
              </a:spcAft>
              <a:buSzPct val="100000"/>
              <a:buFont typeface="Courier New" panose="02070309020205020404" pitchFamily="49" charset="0"/>
              <a:buChar char="o"/>
            </a:pPr>
            <a:r>
              <a:rPr lang="en-US" sz="1600" b="1" dirty="0"/>
              <a:t>George Washington Carver </a:t>
            </a:r>
            <a:r>
              <a:rPr lang="en-US" sz="1600" b="1" dirty="0" smtClean="0"/>
              <a:t>: </a:t>
            </a:r>
            <a:r>
              <a:rPr lang="en-US" sz="1600" dirty="0" smtClean="0"/>
              <a:t>Botany, nutrition, multiple products from one source </a:t>
            </a:r>
            <a:r>
              <a:rPr lang="en-US" sz="1600" dirty="0" smtClean="0">
                <a:solidFill>
                  <a:schemeClr val="tx1"/>
                </a:solidFill>
              </a:rPr>
              <a:t>(</a:t>
            </a:r>
            <a:r>
              <a:rPr lang="en-US" sz="1600" dirty="0">
                <a:solidFill>
                  <a:schemeClr val="tx1"/>
                </a:solidFill>
              </a:rPr>
              <a:t>cosmetics, dyes, paints, plastics, gasoline, and </a:t>
            </a:r>
            <a:r>
              <a:rPr lang="en-US" sz="1600" dirty="0" smtClean="0">
                <a:solidFill>
                  <a:schemeClr val="tx1"/>
                </a:solidFill>
              </a:rPr>
              <a:t>nitroglycerin)</a:t>
            </a:r>
            <a:r>
              <a:rPr lang="en-US" sz="1600" dirty="0" smtClean="0"/>
              <a:t> from peanuts	</a:t>
            </a:r>
          </a:p>
          <a:p>
            <a:pPr marL="468626" lvl="2" indent="-285750">
              <a:spcBef>
                <a:spcPts val="1200"/>
              </a:spcBef>
              <a:spcAft>
                <a:spcPts val="200"/>
              </a:spcAft>
              <a:buSzPct val="100000"/>
              <a:buFont typeface="Courier New" panose="02070309020205020404" pitchFamily="49" charset="0"/>
              <a:buChar char="o"/>
            </a:pPr>
            <a:r>
              <a:rPr lang="en-US" sz="1600" b="1" dirty="0" smtClean="0"/>
              <a:t>Di </a:t>
            </a:r>
            <a:r>
              <a:rPr lang="en-US" sz="1600" b="1" dirty="0" err="1" smtClean="0"/>
              <a:t>Vinchi</a:t>
            </a:r>
            <a:r>
              <a:rPr lang="en-US" sz="1600" b="1" dirty="0" smtClean="0"/>
              <a:t>:  </a:t>
            </a:r>
            <a:r>
              <a:rPr lang="en-US" sz="1600" dirty="0" smtClean="0"/>
              <a:t>invention</a:t>
            </a:r>
            <a:r>
              <a:rPr lang="en-US" sz="1600" dirty="0"/>
              <a:t>, painting, sculpting, architecture, science, music, mathematics, engineering, literature, anatomy, geology, astronomy, botany, writing, history, and cartography</a:t>
            </a:r>
            <a:endParaRPr lang="en-US" sz="1600" dirty="0" smtClean="0"/>
          </a:p>
          <a:p>
            <a:pPr marL="468626" lvl="2" indent="-285750">
              <a:spcBef>
                <a:spcPts val="1200"/>
              </a:spcBef>
              <a:spcAft>
                <a:spcPts val="200"/>
              </a:spcAft>
              <a:buSzPct val="100000"/>
              <a:buFont typeface="Courier New" panose="02070309020205020404" pitchFamily="49" charset="0"/>
              <a:buChar char="o"/>
            </a:pPr>
            <a:r>
              <a:rPr lang="en-US" sz="1600" dirty="0" smtClean="0"/>
              <a:t>James Bond, Oprah Winfrey,  Steve Jobs…. NO,  ______________ ?  Name Someone!</a:t>
            </a:r>
          </a:p>
          <a:p>
            <a:pPr marL="0" indent="0">
              <a:buNone/>
            </a:pPr>
            <a:endParaRPr lang="en-US" sz="1600" dirty="0"/>
          </a:p>
          <a:p>
            <a:pPr>
              <a:buFont typeface="Wingdings" panose="05000000000000000000" pitchFamily="2" charset="2"/>
              <a:buChar char="§"/>
            </a:pPr>
            <a:r>
              <a:rPr lang="en-US" dirty="0" smtClean="0"/>
              <a:t>  A bit over the top but if you bring it down a few levels, you get the point</a:t>
            </a:r>
          </a:p>
          <a:p>
            <a:pPr marL="0" indent="0">
              <a:buNone/>
            </a:pPr>
            <a:endParaRPr lang="en-US" sz="500" dirty="0" smtClean="0"/>
          </a:p>
          <a:p>
            <a:pPr lvl="1">
              <a:buFont typeface="Courier New" panose="02070309020205020404" pitchFamily="49" charset="0"/>
              <a:buChar char="o"/>
            </a:pPr>
            <a:r>
              <a:rPr lang="en-US" sz="2000" dirty="0" smtClean="0"/>
              <a:t> Curiosity and interest across a wide spectrum </a:t>
            </a:r>
          </a:p>
          <a:p>
            <a:pPr lvl="1">
              <a:buFont typeface="Courier New" panose="02070309020205020404" pitchFamily="49" charset="0"/>
              <a:buChar char="o"/>
            </a:pPr>
            <a:r>
              <a:rPr lang="en-US" sz="2000" dirty="0" smtClean="0"/>
              <a:t> Ability to partner and team with others</a:t>
            </a:r>
          </a:p>
          <a:p>
            <a:pPr lvl="1">
              <a:buFont typeface="Courier New" panose="02070309020205020404" pitchFamily="49" charset="0"/>
              <a:buChar char="o"/>
            </a:pPr>
            <a:r>
              <a:rPr lang="en-US" sz="2000" dirty="0" smtClean="0"/>
              <a:t> Interest to solve problems and look for solutions in different ways</a:t>
            </a:r>
          </a:p>
          <a:p>
            <a:pPr lvl="1">
              <a:buFont typeface="Wingdings" panose="05000000000000000000" pitchFamily="2" charset="2"/>
              <a:buChar char="§"/>
            </a:pPr>
            <a:endParaRPr lang="en-US" dirty="0" smtClean="0"/>
          </a:p>
          <a:p>
            <a:pPr marL="0" indent="0">
              <a:buNone/>
            </a:pPr>
            <a:endParaRPr lang="en-US" dirty="0"/>
          </a:p>
        </p:txBody>
      </p:sp>
    </p:spTree>
    <p:extLst>
      <p:ext uri="{BB962C8B-B14F-4D97-AF65-F5344CB8AC3E}">
        <p14:creationId xmlns:p14="http://schemas.microsoft.com/office/powerpoint/2010/main" val="2011048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199" y="786240"/>
            <a:ext cx="7543800" cy="2393681"/>
          </a:xfrm>
        </p:spPr>
        <p:txBody>
          <a:bodyPr>
            <a:normAutofit fontScale="90000"/>
          </a:bodyPr>
          <a:lstStyle/>
          <a:p>
            <a:r>
              <a:rPr lang="en-US" b="1" dirty="0" smtClean="0">
                <a:effectLst>
                  <a:outerShdw blurRad="38100" dist="38100" dir="2700000" algn="tl">
                    <a:srgbClr val="000000">
                      <a:alpha val="43137"/>
                    </a:srgbClr>
                  </a:outerShdw>
                </a:effectLst>
              </a:rPr>
              <a:t>Rapid Changes –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 World Doesn’t Stay the Same</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000384" y="4453128"/>
            <a:ext cx="7543800" cy="1143000"/>
          </a:xfrm>
        </p:spPr>
        <p:txBody>
          <a:bodyPr/>
          <a:lstStyle/>
          <a:p>
            <a:r>
              <a:rPr lang="en-US" b="1" dirty="0" smtClean="0"/>
              <a:t>Section Two </a:t>
            </a:r>
            <a:endParaRPr lang="en-US" b="1" dirty="0"/>
          </a:p>
        </p:txBody>
      </p:sp>
      <p:pic>
        <p:nvPicPr>
          <p:cNvPr id="2052" name="Picture 4" descr="http://www.aipharma.com/rotating_glob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91849" y="2829636"/>
            <a:ext cx="330517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98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28" y="518616"/>
            <a:ext cx="7543800" cy="805217"/>
          </a:xfrm>
        </p:spPr>
        <p:txBody>
          <a:bodyPr>
            <a:normAutofit/>
          </a:bodyPr>
          <a:lstStyle/>
          <a:p>
            <a:r>
              <a:rPr lang="en-US" sz="4400" b="1" dirty="0" smtClean="0">
                <a:solidFill>
                  <a:schemeClr val="tx1"/>
                </a:solidFill>
                <a:effectLst>
                  <a:outerShdw blurRad="38100" dist="38100" dir="2700000" algn="tl">
                    <a:srgbClr val="000000">
                      <a:alpha val="43137"/>
                    </a:srgbClr>
                  </a:outerShdw>
                </a:effectLst>
              </a:rPr>
              <a:t>Challenges Businesses Face</a:t>
            </a:r>
            <a:endParaRPr lang="en-US" sz="4400" b="1" dirty="0">
              <a:solidFill>
                <a:schemeClr val="tx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5" y="1818703"/>
            <a:ext cx="7829550" cy="2838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7847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1069" y="56856"/>
            <a:ext cx="9144000" cy="838200"/>
          </a:xfrm>
        </p:spPr>
        <p:txBody>
          <a:bodyPr/>
          <a:lstStyle/>
          <a:p>
            <a:r>
              <a:rPr lang="en-US" altLang="en-US" sz="3600" dirty="0" smtClean="0">
                <a:effectLst>
                  <a:outerShdw blurRad="38100" dist="38100" dir="2700000" algn="tl">
                    <a:srgbClr val="000000">
                      <a:alpha val="43137"/>
                    </a:srgbClr>
                  </a:outerShdw>
                </a:effectLst>
              </a:rPr>
              <a:t>   </a:t>
            </a:r>
            <a:r>
              <a:rPr lang="en-US" altLang="en-US" sz="4000" dirty="0" smtClean="0">
                <a:solidFill>
                  <a:schemeClr val="tx1"/>
                </a:solidFill>
                <a:effectLst>
                  <a:outerShdw blurRad="38100" dist="38100" dir="2700000" algn="tl">
                    <a:srgbClr val="000000">
                      <a:alpha val="43137"/>
                    </a:srgbClr>
                  </a:outerShdw>
                </a:effectLst>
              </a:rPr>
              <a:t>Challenges Facing Organizations in 2015 </a:t>
            </a:r>
          </a:p>
        </p:txBody>
      </p:sp>
      <p:sp>
        <p:nvSpPr>
          <p:cNvPr id="4099" name="Rectangle 3"/>
          <p:cNvSpPr>
            <a:spLocks noGrp="1" noChangeArrowheads="1"/>
          </p:cNvSpPr>
          <p:nvPr>
            <p:ph type="body" idx="1"/>
          </p:nvPr>
        </p:nvSpPr>
        <p:spPr>
          <a:xfrm>
            <a:off x="348018" y="1173710"/>
            <a:ext cx="8686800" cy="4844953"/>
          </a:xfrm>
        </p:spPr>
        <p:txBody>
          <a:bodyPr>
            <a:normAutofit fontScale="77500" lnSpcReduction="20000"/>
          </a:bodyPr>
          <a:lstStyle/>
          <a:p>
            <a:r>
              <a:rPr lang="en-US" altLang="en-US" sz="2900" b="1" dirty="0" smtClean="0"/>
              <a:t>Speed</a:t>
            </a:r>
          </a:p>
          <a:p>
            <a:pPr lvl="1"/>
            <a:r>
              <a:rPr lang="en-US" altLang="en-US" sz="2600" dirty="0" smtClean="0"/>
              <a:t>Rapid pace of disruption and change</a:t>
            </a:r>
          </a:p>
          <a:p>
            <a:pPr lvl="1"/>
            <a:r>
              <a:rPr lang="en-US" altLang="en-US" sz="2600" dirty="0" smtClean="0"/>
              <a:t>Businesses that can’t handle change, lose and lose quickly ”adaptive / nimble”</a:t>
            </a:r>
          </a:p>
          <a:p>
            <a:r>
              <a:rPr lang="en-US" altLang="en-US" sz="2900" b="1" dirty="0" smtClean="0"/>
              <a:t>Productivity Challenge</a:t>
            </a:r>
          </a:p>
          <a:p>
            <a:pPr lvl="1"/>
            <a:r>
              <a:rPr lang="en-US" altLang="en-US" sz="2600" dirty="0" smtClean="0"/>
              <a:t>Key to profitability</a:t>
            </a:r>
          </a:p>
          <a:p>
            <a:pPr lvl="1"/>
            <a:r>
              <a:rPr lang="en-US" altLang="en-US" sz="2600" dirty="0" smtClean="0"/>
              <a:t>Automation driven  </a:t>
            </a:r>
          </a:p>
          <a:p>
            <a:r>
              <a:rPr lang="en-US" altLang="en-US" sz="2900" b="1" dirty="0"/>
              <a:t>Finding Competitive Advantage</a:t>
            </a:r>
          </a:p>
          <a:p>
            <a:pPr lvl="1"/>
            <a:r>
              <a:rPr lang="en-US" altLang="en-US" sz="2600" dirty="0"/>
              <a:t>Hiring the best and the brightest </a:t>
            </a:r>
            <a:r>
              <a:rPr lang="en-US" altLang="en-US" sz="2600" dirty="0" smtClean="0"/>
              <a:t>“WAR FOR TALENT”</a:t>
            </a:r>
            <a:endParaRPr lang="en-US" altLang="en-US" sz="2600" dirty="0"/>
          </a:p>
          <a:p>
            <a:pPr lvl="1"/>
            <a:r>
              <a:rPr lang="en-US" altLang="en-US" sz="2600" dirty="0" smtClean="0"/>
              <a:t>Customer knowledge “internal and external” critical</a:t>
            </a:r>
          </a:p>
          <a:p>
            <a:pPr lvl="1"/>
            <a:r>
              <a:rPr lang="en-US" altLang="en-US" sz="2600" dirty="0" smtClean="0"/>
              <a:t>Can change quickly</a:t>
            </a:r>
          </a:p>
          <a:p>
            <a:r>
              <a:rPr lang="en-US" altLang="en-US" sz="2900" b="1" dirty="0" smtClean="0"/>
              <a:t>Product Creation hit or miss </a:t>
            </a:r>
          </a:p>
          <a:p>
            <a:pPr lvl="1"/>
            <a:r>
              <a:rPr lang="en-US" altLang="en-US" sz="2600" dirty="0" smtClean="0"/>
              <a:t>Driving elements of Lean Start-up into organizations </a:t>
            </a:r>
          </a:p>
          <a:p>
            <a:r>
              <a:rPr lang="en-US" altLang="en-US" sz="2900" b="1" dirty="0" smtClean="0"/>
              <a:t>Keeping High Quality in-demand  Workers </a:t>
            </a:r>
          </a:p>
          <a:p>
            <a:pPr lvl="1"/>
            <a:r>
              <a:rPr lang="en-US" altLang="en-US" sz="2600" dirty="0" smtClean="0"/>
              <a:t>Salary increases have slowed drastically since 2008 and right now it seems the only way to get a raise is if you move to another company</a:t>
            </a:r>
          </a:p>
          <a:p>
            <a:pPr lvl="1"/>
            <a:endParaRPr lang="en-US" altLang="en-US" sz="1800" dirty="0" smtClean="0"/>
          </a:p>
        </p:txBody>
      </p:sp>
    </p:spTree>
    <p:extLst>
      <p:ext uri="{BB962C8B-B14F-4D97-AF65-F5344CB8AC3E}">
        <p14:creationId xmlns:p14="http://schemas.microsoft.com/office/powerpoint/2010/main" val="779558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68242"/>
            <a:ext cx="7788777" cy="1450757"/>
          </a:xfrm>
        </p:spPr>
        <p:txBody>
          <a:bodyPr>
            <a:normAutofit fontScale="90000"/>
          </a:bodyPr>
          <a:lstStyle/>
          <a:p>
            <a:r>
              <a:rPr lang="en-US" dirty="0" smtClean="0">
                <a:solidFill>
                  <a:schemeClr val="tx1"/>
                </a:solidFill>
                <a:effectLst>
                  <a:outerShdw blurRad="38100" dist="38100" dir="2700000" algn="tl">
                    <a:srgbClr val="000000">
                      <a:alpha val="43137"/>
                    </a:srgbClr>
                  </a:outerShdw>
                </a:effectLst>
              </a:rPr>
              <a:t>Why We are Here: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Major Disruption in Workers Needed</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596788"/>
            <a:ext cx="7966198" cy="4694830"/>
          </a:xfrm>
        </p:spPr>
        <p:txBody>
          <a:bodyPr>
            <a:normAutofit fontScale="92500" lnSpcReduction="20000"/>
          </a:bodyPr>
          <a:lstStyle/>
          <a:p>
            <a:pPr>
              <a:buFont typeface="Wingdings" panose="05000000000000000000" pitchFamily="2" charset="2"/>
              <a:buChar char="§"/>
            </a:pPr>
            <a:r>
              <a:rPr lang="en-US" sz="2800" dirty="0" smtClean="0"/>
              <a:t>   It took </a:t>
            </a:r>
            <a:r>
              <a:rPr lang="en-US" sz="2800" b="1" dirty="0" smtClean="0">
                <a:solidFill>
                  <a:srgbClr val="C00000"/>
                </a:solidFill>
              </a:rPr>
              <a:t>77 months </a:t>
            </a:r>
            <a:r>
              <a:rPr lang="en-US" sz="2800" dirty="0" smtClean="0"/>
              <a:t>to get to pre recession </a:t>
            </a:r>
          </a:p>
          <a:p>
            <a:pPr marL="0" indent="0">
              <a:buNone/>
            </a:pPr>
            <a:r>
              <a:rPr lang="en-US" sz="2800" dirty="0"/>
              <a:t> </a:t>
            </a:r>
            <a:r>
              <a:rPr lang="en-US" sz="2800" dirty="0" smtClean="0"/>
              <a:t>    employment levels with the last recession, it </a:t>
            </a:r>
            <a:endParaRPr lang="en-US" sz="2800" dirty="0"/>
          </a:p>
          <a:p>
            <a:pPr marL="0" indent="0">
              <a:buNone/>
            </a:pPr>
            <a:r>
              <a:rPr lang="en-US" sz="2800" dirty="0" smtClean="0"/>
              <a:t>     normally takes 18 months  </a:t>
            </a:r>
          </a:p>
          <a:p>
            <a:pPr>
              <a:buFont typeface="Wingdings" panose="05000000000000000000" pitchFamily="2" charset="2"/>
              <a:buChar char="§"/>
            </a:pPr>
            <a:r>
              <a:rPr lang="en-US" sz="2800" dirty="0"/>
              <a:t> </a:t>
            </a:r>
            <a:r>
              <a:rPr lang="en-US" sz="2800" dirty="0" smtClean="0"/>
              <a:t>  The </a:t>
            </a:r>
            <a:r>
              <a:rPr lang="en-US" sz="2800" b="1" dirty="0" smtClean="0">
                <a:solidFill>
                  <a:srgbClr val="C00000"/>
                </a:solidFill>
              </a:rPr>
              <a:t>% of management positions has decreased</a:t>
            </a:r>
            <a:r>
              <a:rPr lang="en-US" sz="2800" dirty="0" smtClean="0"/>
              <a:t>   </a:t>
            </a:r>
          </a:p>
          <a:p>
            <a:pPr marL="0" indent="0">
              <a:buNone/>
            </a:pPr>
            <a:r>
              <a:rPr lang="en-US" sz="2800" dirty="0" smtClean="0"/>
              <a:t>     from 28% of the economy in 2000 to 24% in 2010</a:t>
            </a:r>
          </a:p>
          <a:p>
            <a:pPr>
              <a:buFont typeface="Wingdings" panose="05000000000000000000" pitchFamily="2" charset="2"/>
              <a:buChar char="§"/>
            </a:pPr>
            <a:r>
              <a:rPr lang="en-US" sz="2800" dirty="0"/>
              <a:t> </a:t>
            </a:r>
            <a:r>
              <a:rPr lang="en-US" sz="2800" dirty="0" smtClean="0"/>
              <a:t> </a:t>
            </a:r>
            <a:r>
              <a:rPr lang="en-US" sz="2800" b="1" dirty="0" smtClean="0">
                <a:solidFill>
                  <a:srgbClr val="C00000"/>
                </a:solidFill>
              </a:rPr>
              <a:t>Positions requiring creativity and problem solving have </a:t>
            </a:r>
          </a:p>
          <a:p>
            <a:pPr marL="0" indent="0">
              <a:buNone/>
            </a:pPr>
            <a:r>
              <a:rPr lang="en-US" sz="2800" b="1" dirty="0" smtClean="0">
                <a:solidFill>
                  <a:srgbClr val="C00000"/>
                </a:solidFill>
              </a:rPr>
              <a:t>    increased </a:t>
            </a:r>
            <a:r>
              <a:rPr lang="en-US" sz="2800" dirty="0" smtClean="0"/>
              <a:t>by 4.8M from 2001 to 2009</a:t>
            </a:r>
          </a:p>
          <a:p>
            <a:pPr marL="91438" lvl="1" indent="-91438">
              <a:spcBef>
                <a:spcPts val="1200"/>
              </a:spcBef>
              <a:spcAft>
                <a:spcPts val="200"/>
              </a:spcAft>
              <a:buSzPct val="100000"/>
              <a:buFont typeface="Wingdings" panose="05000000000000000000" pitchFamily="2" charset="2"/>
              <a:buChar char="§"/>
            </a:pPr>
            <a:r>
              <a:rPr lang="en-US" sz="2800" dirty="0" smtClean="0"/>
              <a:t>   Knowledge workers are engaging in creativity and</a:t>
            </a:r>
          </a:p>
          <a:p>
            <a:pPr marL="0" lvl="1" indent="0">
              <a:spcBef>
                <a:spcPts val="1200"/>
              </a:spcBef>
              <a:spcAft>
                <a:spcPts val="200"/>
              </a:spcAft>
              <a:buSzPct val="100000"/>
              <a:buNone/>
            </a:pPr>
            <a:r>
              <a:rPr lang="en-US" sz="2800" dirty="0" smtClean="0"/>
              <a:t>     problems solving, and they have specific skill </a:t>
            </a:r>
          </a:p>
          <a:p>
            <a:pPr marL="0" lvl="1" indent="0">
              <a:spcBef>
                <a:spcPts val="1200"/>
              </a:spcBef>
              <a:spcAft>
                <a:spcPts val="200"/>
              </a:spcAft>
              <a:buSzPct val="100000"/>
              <a:buNone/>
            </a:pPr>
            <a:r>
              <a:rPr lang="en-US" sz="2800" dirty="0"/>
              <a:t> </a:t>
            </a:r>
            <a:r>
              <a:rPr lang="en-US" sz="2800" dirty="0" smtClean="0"/>
              <a:t>    requirements</a:t>
            </a:r>
          </a:p>
          <a:p>
            <a:pPr marL="0" lvl="1" indent="0">
              <a:spcBef>
                <a:spcPts val="1200"/>
              </a:spcBef>
              <a:spcAft>
                <a:spcPts val="200"/>
              </a:spcAft>
              <a:buSzPct val="100000"/>
              <a:buNone/>
            </a:pPr>
            <a:endParaRPr lang="en-US" b="1" dirty="0">
              <a:solidFill>
                <a:srgbClr val="C00000"/>
              </a:solidFill>
            </a:endParaRPr>
          </a:p>
        </p:txBody>
      </p:sp>
    </p:spTree>
    <p:extLst>
      <p:ext uri="{BB962C8B-B14F-4D97-AF65-F5344CB8AC3E}">
        <p14:creationId xmlns:p14="http://schemas.microsoft.com/office/powerpoint/2010/main" val="2300233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409437"/>
            <a:ext cx="8789158" cy="1032128"/>
          </a:xfrm>
        </p:spPr>
        <p:txBody>
          <a:bodyPr>
            <a:normAutofit fontScale="90000"/>
          </a:bodyPr>
          <a:lstStyle/>
          <a:p>
            <a:r>
              <a:rPr lang="en-US" sz="4400" dirty="0" smtClean="0"/>
              <a:t>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solidFill>
                  <a:schemeClr val="tx1"/>
                </a:solidFill>
                <a:effectLst>
                  <a:outerShdw blurRad="38100" dist="38100" dir="2700000" algn="tl">
                    <a:srgbClr val="000000">
                      <a:alpha val="43137"/>
                    </a:srgbClr>
                  </a:outerShdw>
                </a:effectLst>
              </a:rPr>
              <a:t>Evolution of Business: </a:t>
            </a:r>
            <a:r>
              <a:rPr lang="en-US" sz="4000" dirty="0">
                <a:solidFill>
                  <a:schemeClr val="tx1"/>
                </a:solidFill>
                <a:effectLst>
                  <a:outerShdw blurRad="38100" dist="38100" dir="2700000" algn="tl">
                    <a:srgbClr val="000000">
                      <a:alpha val="43137"/>
                    </a:srgbClr>
                  </a:outerShdw>
                </a:effectLst>
              </a:rPr>
              <a:t>1870’s </a:t>
            </a:r>
            <a:r>
              <a:rPr lang="en-US" sz="4000" dirty="0" smtClean="0">
                <a:solidFill>
                  <a:schemeClr val="tx1"/>
                </a:solidFill>
                <a:effectLst>
                  <a:outerShdw blurRad="38100" dist="38100" dir="2700000" algn="tl">
                    <a:srgbClr val="000000">
                      <a:alpha val="43137"/>
                    </a:srgbClr>
                  </a:outerShdw>
                </a:effectLst>
              </a:rPr>
              <a:t>           </a:t>
            </a:r>
            <a:r>
              <a:rPr lang="en-US" sz="4000" dirty="0" smtClean="0">
                <a:solidFill>
                  <a:srgbClr val="002060"/>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2001</a:t>
            </a:r>
            <a:endParaRPr lang="en-US" sz="44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5631" y="1596781"/>
            <a:ext cx="8692738" cy="4383073"/>
          </a:xfrm>
        </p:spPr>
        <p:txBody>
          <a:bodyPr>
            <a:normAutofit lnSpcReduction="10000"/>
          </a:bodyPr>
          <a:lstStyle/>
          <a:p>
            <a:pPr marL="341313" lvl="1" indent="0">
              <a:buNone/>
            </a:pPr>
            <a:endParaRPr lang="en-US" dirty="0" smtClean="0"/>
          </a:p>
          <a:p>
            <a:pPr marL="341313" lvl="1" indent="0">
              <a:buNone/>
            </a:pPr>
            <a:r>
              <a:rPr lang="en-US" sz="2800" dirty="0" smtClean="0"/>
              <a:t>Industrial revolution through the information age</a:t>
            </a:r>
          </a:p>
          <a:p>
            <a:pPr marL="341313" lvl="1" indent="0">
              <a:buNone/>
            </a:pPr>
            <a:endParaRPr lang="en-US" sz="500" dirty="0" smtClean="0"/>
          </a:p>
          <a:p>
            <a:pPr marL="841063" lvl="2" indent="-342900" defTabSz="912813">
              <a:buFont typeface="Wingdings" panose="05000000000000000000" pitchFamily="2" charset="2"/>
              <a:buChar char="§"/>
            </a:pPr>
            <a:r>
              <a:rPr lang="en-US" sz="2400" dirty="0" smtClean="0"/>
              <a:t>Managers monitor, report, track and plan, schedule and review (solve problem)</a:t>
            </a:r>
          </a:p>
          <a:p>
            <a:pPr marL="498163" lvl="2" indent="0" defTabSz="912813">
              <a:buNone/>
            </a:pPr>
            <a:endParaRPr lang="en-US" sz="500" dirty="0" smtClean="0"/>
          </a:p>
          <a:p>
            <a:pPr marL="841063" lvl="2" indent="-342900" defTabSz="912813">
              <a:buFont typeface="Wingdings" panose="05000000000000000000" pitchFamily="2" charset="2"/>
              <a:buChar char="§"/>
            </a:pPr>
            <a:r>
              <a:rPr lang="en-US" sz="2400" dirty="0" smtClean="0"/>
              <a:t>Workers build deeper and deeper expertise in selected area</a:t>
            </a:r>
          </a:p>
          <a:p>
            <a:pPr marL="1027113" lvl="3" defTabSz="912813"/>
            <a:r>
              <a:rPr lang="en-US" sz="2400" dirty="0" smtClean="0"/>
              <a:t>Apprentice</a:t>
            </a:r>
          </a:p>
          <a:p>
            <a:pPr marL="1027113" lvl="3" defTabSz="912813"/>
            <a:r>
              <a:rPr lang="en-US" sz="2400" dirty="0" smtClean="0"/>
              <a:t>Journeyman</a:t>
            </a:r>
          </a:p>
          <a:p>
            <a:pPr marL="1027113" lvl="3" defTabSz="912813"/>
            <a:r>
              <a:rPr lang="en-US" sz="2400" dirty="0" smtClean="0"/>
              <a:t>Master</a:t>
            </a:r>
          </a:p>
          <a:p>
            <a:pPr marL="1027113" lvl="3" defTabSz="912813"/>
            <a:endParaRPr lang="en-US" sz="500" dirty="0" smtClean="0"/>
          </a:p>
          <a:p>
            <a:pPr marL="841063" lvl="2" indent="-342900" defTabSz="912813">
              <a:buFont typeface="Wingdings" panose="05000000000000000000" pitchFamily="2" charset="2"/>
              <a:buChar char="§"/>
            </a:pPr>
            <a:r>
              <a:rPr lang="en-US" sz="2400" dirty="0" smtClean="0"/>
              <a:t>Driven by professional certifications or role specific mastery, no thought on why </a:t>
            </a:r>
          </a:p>
          <a:p>
            <a:pPr lvl="1"/>
            <a:endParaRPr lang="en-US" sz="2100" dirty="0" smtClean="0"/>
          </a:p>
          <a:p>
            <a:pPr lvl="1"/>
            <a:endParaRPr lang="en-US" sz="2100" dirty="0" smtClean="0"/>
          </a:p>
        </p:txBody>
      </p:sp>
      <p:sp>
        <p:nvSpPr>
          <p:cNvPr id="4" name="Right Arrow 3"/>
          <p:cNvSpPr/>
          <p:nvPr/>
        </p:nvSpPr>
        <p:spPr>
          <a:xfrm>
            <a:off x="6042279" y="942975"/>
            <a:ext cx="978408" cy="37033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endParaRPr lang="en-US"/>
          </a:p>
        </p:txBody>
      </p:sp>
    </p:spTree>
    <p:extLst>
      <p:ext uri="{BB962C8B-B14F-4D97-AF65-F5344CB8AC3E}">
        <p14:creationId xmlns:p14="http://schemas.microsoft.com/office/powerpoint/2010/main" val="4058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8" y="226315"/>
            <a:ext cx="8789158" cy="792162"/>
          </a:xfrm>
        </p:spPr>
        <p:txBody>
          <a:bodyPr>
            <a:normAutofit/>
          </a:bodyPr>
          <a:lstStyle/>
          <a:p>
            <a:r>
              <a:rPr lang="en-US" sz="4400" dirty="0" smtClean="0">
                <a:solidFill>
                  <a:schemeClr val="tx1"/>
                </a:solidFill>
                <a:effectLst>
                  <a:outerShdw blurRad="38100" dist="38100" dir="2700000" algn="tl">
                    <a:srgbClr val="000000">
                      <a:alpha val="43137"/>
                    </a:srgbClr>
                  </a:outerShdw>
                </a:effectLst>
              </a:rPr>
              <a:t>   Evolution of Business: </a:t>
            </a:r>
            <a:r>
              <a:rPr lang="en-US" sz="4400" dirty="0">
                <a:solidFill>
                  <a:schemeClr val="tx1"/>
                </a:solidFill>
                <a:effectLst>
                  <a:outerShdw blurRad="38100" dist="38100" dir="2700000" algn="tl">
                    <a:srgbClr val="000000">
                      <a:alpha val="43137"/>
                    </a:srgbClr>
                  </a:outerShdw>
                </a:effectLst>
              </a:rPr>
              <a:t>2001 to </a:t>
            </a:r>
            <a:r>
              <a:rPr lang="en-US" sz="4400" dirty="0" smtClean="0">
                <a:solidFill>
                  <a:schemeClr val="tx1"/>
                </a:solidFill>
                <a:effectLst>
                  <a:outerShdw blurRad="38100" dist="38100" dir="2700000" algn="tl">
                    <a:srgbClr val="000000">
                      <a:alpha val="43137"/>
                    </a:srgbClr>
                  </a:outerShdw>
                </a:effectLst>
              </a:rPr>
              <a:t>?</a:t>
            </a:r>
            <a:endParaRPr lang="en-US" sz="44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5631" y="1214637"/>
            <a:ext cx="8692738" cy="4653900"/>
          </a:xfrm>
        </p:spPr>
        <p:txBody>
          <a:bodyPr>
            <a:normAutofit/>
          </a:bodyPr>
          <a:lstStyle/>
          <a:p>
            <a:endParaRPr lang="en-US" sz="500" b="1" dirty="0"/>
          </a:p>
          <a:p>
            <a:pPr marL="341313" lvl="1" indent="0">
              <a:buNone/>
            </a:pPr>
            <a:r>
              <a:rPr lang="en-US" sz="2800" dirty="0" smtClean="0"/>
              <a:t>Knowledge Age (knowledge </a:t>
            </a:r>
            <a:r>
              <a:rPr lang="en-US" sz="2800" dirty="0"/>
              <a:t>w</a:t>
            </a:r>
            <a:r>
              <a:rPr lang="en-US" sz="2800" dirty="0" smtClean="0"/>
              <a:t>orkers)</a:t>
            </a:r>
          </a:p>
          <a:p>
            <a:pPr marL="341313" lvl="1" indent="0">
              <a:buNone/>
            </a:pPr>
            <a:endParaRPr lang="en-US" sz="500" dirty="0" smtClean="0"/>
          </a:p>
          <a:p>
            <a:pPr marL="956950" lvl="2" indent="-342900">
              <a:buFont typeface="Wingdings" panose="05000000000000000000" pitchFamily="2" charset="2"/>
              <a:buChar char="§"/>
            </a:pPr>
            <a:r>
              <a:rPr lang="en-US" sz="2400" dirty="0" smtClean="0"/>
              <a:t>Significant reduction in management of task to…..</a:t>
            </a:r>
          </a:p>
          <a:p>
            <a:pPr marL="956950" lvl="2" indent="-342900">
              <a:buFont typeface="Wingdings" panose="05000000000000000000" pitchFamily="2" charset="2"/>
              <a:buChar char="§"/>
            </a:pPr>
            <a:r>
              <a:rPr lang="en-US" sz="2400" dirty="0" smtClean="0"/>
              <a:t>Moving to management of vision, goals and direction (providing coaching and mentoring)</a:t>
            </a:r>
          </a:p>
          <a:p>
            <a:pPr marL="956950" lvl="2" indent="-342900">
              <a:buFont typeface="Wingdings" panose="05000000000000000000" pitchFamily="2" charset="2"/>
              <a:buChar char="§"/>
            </a:pPr>
            <a:r>
              <a:rPr lang="en-US" sz="2400" dirty="0" smtClean="0"/>
              <a:t>Workers grow two ways</a:t>
            </a:r>
          </a:p>
          <a:p>
            <a:pPr marL="1027113" lvl="3" indent="-231775" defTabSz="912813"/>
            <a:r>
              <a:rPr lang="en-US" sz="2400" dirty="0" smtClean="0"/>
              <a:t>Deep into an expertise or profession </a:t>
            </a:r>
          </a:p>
          <a:p>
            <a:pPr marL="1027113" lvl="3" indent="-231775" defTabSz="912813"/>
            <a:r>
              <a:rPr lang="en-US" sz="2400" dirty="0" smtClean="0"/>
              <a:t>Wide into problem solving, communication, creativity, leadership, teaming skills, agile strategic mindset</a:t>
            </a:r>
          </a:p>
          <a:p>
            <a:pPr marL="1027113" lvl="3" indent="-231775" defTabSz="912813"/>
            <a:r>
              <a:rPr lang="en-US" sz="2400" dirty="0" smtClean="0"/>
              <a:t>i.e. much higher cognitive skills  </a:t>
            </a:r>
          </a:p>
          <a:p>
            <a:pPr marL="956950" lvl="2" indent="-342900">
              <a:buFont typeface="Wingdings" panose="05000000000000000000" pitchFamily="2" charset="2"/>
              <a:buChar char="§"/>
            </a:pPr>
            <a:r>
              <a:rPr lang="en-US" sz="2400" dirty="0"/>
              <a:t>Workers driven to consider the </a:t>
            </a:r>
            <a:r>
              <a:rPr lang="en-US" sz="2400" dirty="0" smtClean="0"/>
              <a:t>whys and solve problems </a:t>
            </a:r>
            <a:endParaRPr lang="en-US" sz="2400" dirty="0"/>
          </a:p>
          <a:p>
            <a:pPr lvl="1"/>
            <a:endParaRPr lang="en-US" sz="2100" dirty="0" smtClean="0"/>
          </a:p>
          <a:p>
            <a:pPr lvl="1"/>
            <a:endParaRPr lang="en-US" sz="2100" dirty="0" smtClean="0"/>
          </a:p>
        </p:txBody>
      </p:sp>
    </p:spTree>
    <p:extLst>
      <p:ext uri="{BB962C8B-B14F-4D97-AF65-F5344CB8AC3E}">
        <p14:creationId xmlns:p14="http://schemas.microsoft.com/office/powerpoint/2010/main" val="1601335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61127"/>
            <a:ext cx="8229600" cy="4952325"/>
          </a:xfrm>
          <a:prstGeom prst="rect">
            <a:avLst/>
          </a:prstGeom>
          <a:ln>
            <a:noFill/>
          </a:ln>
          <a:effectLst/>
        </p:spPr>
      </p:pic>
      <p:sp>
        <p:nvSpPr>
          <p:cNvPr id="9" name="Rectangle 2"/>
          <p:cNvSpPr>
            <a:spLocks noGrp="1" noChangeArrowheads="1"/>
          </p:cNvSpPr>
          <p:nvPr>
            <p:ph type="title"/>
          </p:nvPr>
        </p:nvSpPr>
        <p:spPr>
          <a:xfrm>
            <a:off x="286608" y="136480"/>
            <a:ext cx="91440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sz="4400" dirty="0" smtClean="0">
                <a:solidFill>
                  <a:schemeClr val="tx1"/>
                </a:solidFill>
                <a:effectLst>
                  <a:outerShdw blurRad="38100" dist="38100" dir="2700000" algn="tl">
                    <a:srgbClr val="000000">
                      <a:alpha val="43137"/>
                    </a:srgbClr>
                  </a:outerShdw>
                </a:effectLst>
              </a:rPr>
              <a:t>Visual of the Evolution of Business</a:t>
            </a:r>
          </a:p>
        </p:txBody>
      </p:sp>
      <p:cxnSp>
        <p:nvCxnSpPr>
          <p:cNvPr id="7" name="Straight Connector 6"/>
          <p:cNvCxnSpPr/>
          <p:nvPr/>
        </p:nvCxnSpPr>
        <p:spPr>
          <a:xfrm>
            <a:off x="457200" y="838200"/>
            <a:ext cx="8229600" cy="0"/>
          </a:xfrm>
          <a:prstGeom prst="line">
            <a:avLst/>
          </a:prstGeom>
          <a:ln w="317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989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3647"/>
            <a:ext cx="8601075" cy="1009936"/>
          </a:xfrm>
        </p:spPr>
        <p:txBody>
          <a:bodyPr>
            <a:noAutofit/>
          </a:bodyPr>
          <a:lstStyle/>
          <a:p>
            <a:r>
              <a:rPr lang="en-US" sz="4000" dirty="0" smtClean="0">
                <a:solidFill>
                  <a:schemeClr val="tx1"/>
                </a:solidFill>
                <a:effectLst>
                  <a:outerShdw blurRad="38100" dist="38100" dir="2700000" algn="tl">
                    <a:srgbClr val="000000">
                      <a:alpha val="43137"/>
                    </a:srgbClr>
                  </a:outerShdw>
                </a:effectLst>
              </a:rPr>
              <a:t>Supporting Facts: The Second Machine Age </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9557" y="1121548"/>
            <a:ext cx="8434318" cy="4118337"/>
          </a:xfrm>
        </p:spPr>
        <p:txBody>
          <a:bodyPr>
            <a:normAutofit/>
          </a:bodyPr>
          <a:lstStyle/>
          <a:p>
            <a:pPr>
              <a:lnSpc>
                <a:spcPct val="100000"/>
              </a:lnSpc>
              <a:spcBef>
                <a:spcPts val="0"/>
              </a:spcBef>
              <a:spcAft>
                <a:spcPts val="0"/>
              </a:spcAft>
              <a:buFont typeface="Wingdings" panose="05000000000000000000" pitchFamily="2" charset="2"/>
              <a:buChar char="§"/>
            </a:pPr>
            <a:r>
              <a:rPr lang="en-US" sz="2400" dirty="0" smtClean="0"/>
              <a:t> IBM Watson has increased in speed by 240% over the last two</a:t>
            </a:r>
          </a:p>
          <a:p>
            <a:pPr marL="0" indent="0">
              <a:lnSpc>
                <a:spcPct val="100000"/>
              </a:lnSpc>
              <a:spcBef>
                <a:spcPts val="0"/>
              </a:spcBef>
              <a:spcAft>
                <a:spcPts val="0"/>
              </a:spcAft>
              <a:buNone/>
            </a:pPr>
            <a:r>
              <a:rPr lang="en-US" sz="2400" dirty="0"/>
              <a:t> </a:t>
            </a:r>
            <a:r>
              <a:rPr lang="en-US" sz="2400" dirty="0" smtClean="0"/>
              <a:t>  years alone</a:t>
            </a:r>
          </a:p>
          <a:p>
            <a:pPr>
              <a:lnSpc>
                <a:spcPct val="100000"/>
              </a:lnSpc>
              <a:spcBef>
                <a:spcPts val="0"/>
              </a:spcBef>
              <a:spcAft>
                <a:spcPts val="0"/>
              </a:spcAft>
              <a:buFont typeface="Wingdings" panose="05000000000000000000" pitchFamily="2" charset="2"/>
              <a:buChar char="§"/>
            </a:pPr>
            <a:r>
              <a:rPr lang="en-US" sz="2400" dirty="0" smtClean="0"/>
              <a:t> Over 15 years device(s) sales have grown ten fold to 2.5B a year</a:t>
            </a:r>
          </a:p>
          <a:p>
            <a:pPr>
              <a:lnSpc>
                <a:spcPct val="100000"/>
              </a:lnSpc>
              <a:spcBef>
                <a:spcPts val="0"/>
              </a:spcBef>
              <a:spcAft>
                <a:spcPts val="0"/>
              </a:spcAft>
              <a:buFont typeface="Wingdings" panose="05000000000000000000" pitchFamily="2" charset="2"/>
              <a:buChar char="§"/>
            </a:pPr>
            <a:r>
              <a:rPr lang="en-US" sz="2400" dirty="0" smtClean="0"/>
              <a:t> 3B people are connected to the Internet using more than 30</a:t>
            </a:r>
          </a:p>
          <a:p>
            <a:pPr marL="0" indent="0">
              <a:lnSpc>
                <a:spcPct val="100000"/>
              </a:lnSpc>
              <a:spcBef>
                <a:spcPts val="0"/>
              </a:spcBef>
              <a:spcAft>
                <a:spcPts val="0"/>
              </a:spcAft>
              <a:buNone/>
            </a:pPr>
            <a:r>
              <a:rPr lang="en-US" sz="2400" dirty="0"/>
              <a:t> </a:t>
            </a:r>
            <a:r>
              <a:rPr lang="en-US" sz="2400" dirty="0" smtClean="0"/>
              <a:t>  terabytes of data per second</a:t>
            </a:r>
          </a:p>
          <a:p>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1092233210"/>
              </p:ext>
            </p:extLst>
          </p:nvPr>
        </p:nvGraphicFramePr>
        <p:xfrm>
          <a:off x="533399" y="3200400"/>
          <a:ext cx="8143876" cy="2644140"/>
        </p:xfrm>
        <a:graphic>
          <a:graphicData uri="http://schemas.openxmlformats.org/drawingml/2006/table">
            <a:tbl>
              <a:tblPr firstRow="1" bandRow="1">
                <a:tableStyleId>{5C22544A-7EE6-4342-B048-85BDC9FD1C3A}</a:tableStyleId>
              </a:tblPr>
              <a:tblGrid>
                <a:gridCol w="4071938"/>
                <a:gridCol w="4071938"/>
              </a:tblGrid>
              <a:tr h="419100">
                <a:tc>
                  <a:txBody>
                    <a:bodyPr/>
                    <a:lstStyle/>
                    <a:p>
                      <a:r>
                        <a:rPr lang="en-US" dirty="0" smtClean="0"/>
                        <a:t>Society</a:t>
                      </a:r>
                      <a:r>
                        <a:rPr lang="en-US" baseline="0" dirty="0" smtClean="0"/>
                        <a:t> Impact (near future)</a:t>
                      </a:r>
                      <a:endParaRPr lang="en-US" dirty="0"/>
                    </a:p>
                  </a:txBody>
                  <a:tcPr/>
                </a:tc>
                <a:tc>
                  <a:txBody>
                    <a:bodyPr/>
                    <a:lstStyle/>
                    <a:p>
                      <a:r>
                        <a:rPr lang="en-US" dirty="0" smtClean="0"/>
                        <a:t>Job Impact Now (white collar)</a:t>
                      </a:r>
                      <a:endParaRPr lang="en-US" dirty="0"/>
                    </a:p>
                  </a:txBody>
                  <a:tcPr/>
                </a:tc>
              </a:tr>
              <a:tr h="1905640">
                <a:tc>
                  <a:txBody>
                    <a:bodyPr/>
                    <a:lstStyle/>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self driving cars</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full robotics manufacturing</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surgical automation</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automated mass transport</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anesthesiologists</a:t>
                      </a:r>
                      <a:endParaRPr lang="en-US" dirty="0"/>
                    </a:p>
                  </a:txBody>
                  <a:tcPr/>
                </a:tc>
                <a:tc>
                  <a:txBody>
                    <a:bodyPr/>
                    <a:lstStyle/>
                    <a:p>
                      <a:pPr marL="342900" lvl="0" indent="-342900">
                        <a:buFont typeface="Arial" panose="020B0604020202020204" pitchFamily="34" charset="0"/>
                        <a:buChar char="•"/>
                      </a:pPr>
                      <a:r>
                        <a:rPr lang="en-US" sz="2000" dirty="0" smtClean="0"/>
                        <a:t>discovery screening for law firms</a:t>
                      </a:r>
                    </a:p>
                    <a:p>
                      <a:pPr marL="342900" lvl="0" indent="-342900">
                        <a:buFont typeface="Arial" panose="020B0604020202020204" pitchFamily="34" charset="0"/>
                        <a:buChar char="•"/>
                      </a:pPr>
                      <a:r>
                        <a:rPr lang="en-US" sz="2000" dirty="0" smtClean="0"/>
                        <a:t>stenographer in court rooms</a:t>
                      </a:r>
                    </a:p>
                    <a:p>
                      <a:pPr marL="342900" lvl="0" indent="-342900">
                        <a:buFont typeface="Arial" panose="020B0604020202020204" pitchFamily="34" charset="0"/>
                        <a:buChar char="•"/>
                      </a:pPr>
                      <a:r>
                        <a:rPr lang="en-US" sz="2000" dirty="0" smtClean="0"/>
                        <a:t>financial</a:t>
                      </a:r>
                      <a:r>
                        <a:rPr lang="en-US" sz="2000" baseline="0" dirty="0" smtClean="0"/>
                        <a:t>, sports reporting</a:t>
                      </a:r>
                    </a:p>
                    <a:p>
                      <a:pPr marL="342900" lvl="0" indent="-342900">
                        <a:buFont typeface="Arial" panose="020B0604020202020204" pitchFamily="34" charset="0"/>
                        <a:buChar char="•"/>
                      </a:pPr>
                      <a:r>
                        <a:rPr lang="en-US" sz="2000" baseline="0" dirty="0" smtClean="0"/>
                        <a:t>data analysts</a:t>
                      </a:r>
                    </a:p>
                    <a:p>
                      <a:pPr marL="342900" lvl="0" indent="-342900">
                        <a:buFont typeface="Arial" panose="020B0604020202020204" pitchFamily="34" charset="0"/>
                        <a:buChar char="•"/>
                      </a:pPr>
                      <a:r>
                        <a:rPr lang="en-US" sz="2000" baseline="0" dirty="0" smtClean="0"/>
                        <a:t>transport</a:t>
                      </a:r>
                    </a:p>
                    <a:p>
                      <a:pPr marL="342900" lvl="0" indent="-342900">
                        <a:buFont typeface="Arial" panose="020B0604020202020204" pitchFamily="34" charset="0"/>
                        <a:buChar char="•"/>
                      </a:pPr>
                      <a:r>
                        <a:rPr lang="en-US" sz="2000" baseline="0" dirty="0" smtClean="0"/>
                        <a:t>logistics</a:t>
                      </a:r>
                    </a:p>
                    <a:p>
                      <a:pPr marL="342900" lvl="0" indent="-342900">
                        <a:buFont typeface="Arial" panose="020B0604020202020204" pitchFamily="34" charset="0"/>
                        <a:buChar char="•"/>
                      </a:pPr>
                      <a:r>
                        <a:rPr lang="en-US" sz="2000" baseline="0" dirty="0" smtClean="0"/>
                        <a:t>audience …….Your thoughts?</a:t>
                      </a:r>
                      <a:endParaRPr lang="en-US" dirty="0"/>
                    </a:p>
                  </a:txBody>
                  <a:tcPr/>
                </a:tc>
              </a:tr>
            </a:tbl>
          </a:graphicData>
        </a:graphic>
      </p:graphicFrame>
      <p:sp>
        <p:nvSpPr>
          <p:cNvPr id="5" name="Flowchart: Connector 4"/>
          <p:cNvSpPr/>
          <p:nvPr/>
        </p:nvSpPr>
        <p:spPr>
          <a:xfrm>
            <a:off x="8809375" y="6117733"/>
            <a:ext cx="158887" cy="1382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799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77" y="150125"/>
            <a:ext cx="8311486" cy="1009936"/>
          </a:xfrm>
        </p:spPr>
        <p:txBody>
          <a:bodyPr/>
          <a:lstStyle/>
          <a:p>
            <a:r>
              <a:rPr lang="en-US" dirty="0" smtClean="0">
                <a:solidFill>
                  <a:schemeClr val="tx1"/>
                </a:solidFill>
                <a:effectLst>
                  <a:outerShdw blurRad="38100" dist="38100" dir="2700000" algn="tl">
                    <a:srgbClr val="000000">
                      <a:alpha val="43137"/>
                    </a:srgbClr>
                  </a:outerShdw>
                </a:effectLst>
              </a:rPr>
              <a:t>This a Knowledge Worker </a:t>
            </a:r>
            <a:endParaRPr lang="en-US" dirty="0">
              <a:solidFill>
                <a:schemeClr val="tx1"/>
              </a:solidFill>
              <a:effectLst>
                <a:outerShdw blurRad="38100" dist="38100" dir="2700000" algn="tl">
                  <a:srgbClr val="000000">
                    <a:alpha val="43137"/>
                  </a:srgbClr>
                </a:outerShdw>
              </a:effectLst>
            </a:endParaRPr>
          </a:p>
        </p:txBody>
      </p:sp>
      <p:sp>
        <p:nvSpPr>
          <p:cNvPr id="4" name="Rectangle 3"/>
          <p:cNvSpPr>
            <a:spLocks noGrp="1" noChangeArrowheads="1"/>
          </p:cNvSpPr>
          <p:nvPr>
            <p:ph idx="1"/>
          </p:nvPr>
        </p:nvSpPr>
        <p:spPr>
          <a:xfrm>
            <a:off x="285750" y="1419367"/>
            <a:ext cx="4136961" cy="4417322"/>
          </a:xfrm>
        </p:spPr>
        <p:txBody>
          <a:bodyPr>
            <a:normAutofit lnSpcReduction="10000"/>
          </a:bodyPr>
          <a:lstStyle/>
          <a:p>
            <a:pPr marL="0" indent="0">
              <a:buNone/>
            </a:pPr>
            <a:r>
              <a:rPr lang="en-US" altLang="en-US" sz="2500" b="1" dirty="0">
                <a:solidFill>
                  <a:schemeClr val="bg2">
                    <a:lumMod val="25000"/>
                  </a:schemeClr>
                </a:solidFill>
              </a:rPr>
              <a:t>Knowledge Workers</a:t>
            </a:r>
          </a:p>
          <a:p>
            <a:r>
              <a:rPr lang="en-US" altLang="en-US" sz="2200" dirty="0"/>
              <a:t>Higher than average intelligence</a:t>
            </a:r>
          </a:p>
          <a:p>
            <a:pPr lvl="1"/>
            <a:r>
              <a:rPr lang="en-US" altLang="en-US" sz="2200" dirty="0"/>
              <a:t>Most likely smarter than leaders of the company </a:t>
            </a:r>
          </a:p>
          <a:p>
            <a:r>
              <a:rPr lang="en-US" altLang="en-US" sz="2200" dirty="0"/>
              <a:t>Do not want to be micro-managed</a:t>
            </a:r>
          </a:p>
          <a:p>
            <a:r>
              <a:rPr lang="en-US" altLang="en-US" sz="2200" dirty="0"/>
              <a:t>Have some type of management experience </a:t>
            </a:r>
          </a:p>
          <a:p>
            <a:r>
              <a:rPr lang="en-US" altLang="en-US" sz="2200" dirty="0"/>
              <a:t>Have some type of project experience</a:t>
            </a:r>
          </a:p>
          <a:p>
            <a:r>
              <a:rPr lang="en-US" altLang="en-US" sz="2200" dirty="0"/>
              <a:t>Lack business financial skills (accounting side of business)</a:t>
            </a:r>
          </a:p>
          <a:p>
            <a:endParaRPr lang="en-US" altLang="en-US" sz="2300" dirty="0"/>
          </a:p>
        </p:txBody>
      </p:sp>
      <p:sp>
        <p:nvSpPr>
          <p:cNvPr id="5" name="Rectangle 3"/>
          <p:cNvSpPr txBox="1">
            <a:spLocks noChangeArrowheads="1"/>
          </p:cNvSpPr>
          <p:nvPr/>
        </p:nvSpPr>
        <p:spPr>
          <a:xfrm>
            <a:off x="4672492" y="1419367"/>
            <a:ext cx="4242907" cy="4603051"/>
          </a:xfrm>
          <a:prstGeom prst="rect">
            <a:avLst/>
          </a:prstGeom>
        </p:spPr>
        <p:txBody>
          <a:bodyPr lIns="91438" tIns="45719" rIns="91438" bIns="45719"/>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1200"/>
              </a:spcBef>
              <a:spcAft>
                <a:spcPts val="200"/>
              </a:spcAft>
              <a:buClr>
                <a:schemeClr val="accent1"/>
              </a:buClr>
              <a:buSzPct val="100000"/>
              <a:buNone/>
            </a:pPr>
            <a:r>
              <a:rPr lang="en-US" altLang="en-US" sz="2300" b="1" dirty="0">
                <a:solidFill>
                  <a:schemeClr val="bg2">
                    <a:lumMod val="25000"/>
                  </a:schemeClr>
                </a:solidFill>
                <a:latin typeface="+mn-lt"/>
              </a:rPr>
              <a:t>Their Work</a:t>
            </a:r>
          </a:p>
          <a:p>
            <a:pPr marL="91438" indent="-91438">
              <a:lnSpc>
                <a:spcPct val="90000"/>
              </a:lnSpc>
              <a:spcBef>
                <a:spcPts val="1200"/>
              </a:spcBef>
              <a:spcAft>
                <a:spcPts val="200"/>
              </a:spcAft>
              <a:buClr>
                <a:schemeClr val="accent1"/>
              </a:buClr>
              <a:buSzPct val="100000"/>
              <a:buFont typeface="Calibri" panose="020F0502020204030204" pitchFamily="34" charset="0"/>
              <a:buChar char=" "/>
            </a:pPr>
            <a:r>
              <a:rPr lang="en-US" altLang="en-US" sz="2000" dirty="0">
                <a:solidFill>
                  <a:schemeClr val="tx1">
                    <a:lumMod val="75000"/>
                    <a:lumOff val="25000"/>
                  </a:schemeClr>
                </a:solidFill>
                <a:latin typeface="+mn-lt"/>
              </a:rPr>
              <a:t>24 by 7; meaning some level of work is always there</a:t>
            </a:r>
          </a:p>
          <a:p>
            <a:pPr marL="91438" indent="-91438">
              <a:lnSpc>
                <a:spcPct val="90000"/>
              </a:lnSpc>
              <a:spcBef>
                <a:spcPts val="1200"/>
              </a:spcBef>
              <a:spcAft>
                <a:spcPts val="200"/>
              </a:spcAft>
              <a:buClr>
                <a:schemeClr val="accent1"/>
              </a:buClr>
              <a:buSzPct val="100000"/>
              <a:buFont typeface="Calibri" panose="020F0502020204030204" pitchFamily="34" charset="0"/>
              <a:buChar char=" "/>
            </a:pPr>
            <a:r>
              <a:rPr lang="en-US" altLang="en-US" sz="2000" dirty="0">
                <a:solidFill>
                  <a:schemeClr val="tx1">
                    <a:lumMod val="75000"/>
                    <a:lumOff val="25000"/>
                  </a:schemeClr>
                </a:solidFill>
                <a:latin typeface="+mn-lt"/>
              </a:rPr>
              <a:t>It is creative </a:t>
            </a:r>
          </a:p>
          <a:p>
            <a:pPr marL="91438" indent="-91438">
              <a:lnSpc>
                <a:spcPct val="90000"/>
              </a:lnSpc>
              <a:spcBef>
                <a:spcPts val="1200"/>
              </a:spcBef>
              <a:spcAft>
                <a:spcPts val="200"/>
              </a:spcAft>
              <a:buClr>
                <a:schemeClr val="accent1"/>
              </a:buClr>
              <a:buSzPct val="100000"/>
              <a:buFont typeface="Calibri" panose="020F0502020204030204" pitchFamily="34" charset="0"/>
              <a:buChar char=" "/>
            </a:pPr>
            <a:r>
              <a:rPr lang="en-US" altLang="en-US" sz="2000" dirty="0">
                <a:solidFill>
                  <a:schemeClr val="tx1">
                    <a:lumMod val="75000"/>
                    <a:lumOff val="25000"/>
                  </a:schemeClr>
                </a:solidFill>
                <a:latin typeface="+mn-lt"/>
              </a:rPr>
              <a:t>Subjective; </a:t>
            </a:r>
            <a:r>
              <a:rPr lang="en-US" altLang="en-US" sz="2000" dirty="0" smtClean="0">
                <a:solidFill>
                  <a:schemeClr val="tx1">
                    <a:lumMod val="75000"/>
                    <a:lumOff val="25000"/>
                  </a:schemeClr>
                </a:solidFill>
                <a:latin typeface="+mn-lt"/>
              </a:rPr>
              <a:t>success and measurement is </a:t>
            </a:r>
            <a:r>
              <a:rPr lang="en-US" altLang="en-US" sz="2000" dirty="0">
                <a:solidFill>
                  <a:schemeClr val="tx1">
                    <a:lumMod val="75000"/>
                    <a:lumOff val="25000"/>
                  </a:schemeClr>
                </a:solidFill>
                <a:latin typeface="+mn-lt"/>
              </a:rPr>
              <a:t>not black and white</a:t>
            </a:r>
          </a:p>
          <a:p>
            <a:pPr marL="91438" indent="-91438">
              <a:lnSpc>
                <a:spcPct val="90000"/>
              </a:lnSpc>
              <a:spcBef>
                <a:spcPts val="1200"/>
              </a:spcBef>
              <a:spcAft>
                <a:spcPts val="200"/>
              </a:spcAft>
              <a:buClr>
                <a:schemeClr val="accent1"/>
              </a:buClr>
              <a:buSzPct val="100000"/>
              <a:buFont typeface="Calibri" panose="020F0502020204030204" pitchFamily="34" charset="0"/>
              <a:buChar char=" "/>
            </a:pPr>
            <a:r>
              <a:rPr lang="en-US" altLang="en-US" sz="2000" dirty="0">
                <a:solidFill>
                  <a:schemeClr val="tx1">
                    <a:lumMod val="75000"/>
                    <a:lumOff val="25000"/>
                  </a:schemeClr>
                </a:solidFill>
                <a:latin typeface="+mn-lt"/>
              </a:rPr>
              <a:t>It is team orientated</a:t>
            </a:r>
          </a:p>
          <a:p>
            <a:pPr marL="91438" indent="-91438">
              <a:lnSpc>
                <a:spcPct val="90000"/>
              </a:lnSpc>
              <a:spcBef>
                <a:spcPts val="1200"/>
              </a:spcBef>
              <a:spcAft>
                <a:spcPts val="200"/>
              </a:spcAft>
              <a:buClr>
                <a:schemeClr val="accent1"/>
              </a:buClr>
              <a:buSzPct val="100000"/>
              <a:buFont typeface="Calibri" panose="020F0502020204030204" pitchFamily="34" charset="0"/>
              <a:buChar char=" "/>
            </a:pPr>
            <a:r>
              <a:rPr lang="en-US" altLang="en-US" sz="2000" dirty="0">
                <a:solidFill>
                  <a:schemeClr val="tx1">
                    <a:lumMod val="75000"/>
                    <a:lumOff val="25000"/>
                  </a:schemeClr>
                </a:solidFill>
                <a:latin typeface="+mn-lt"/>
              </a:rPr>
              <a:t>Time sensitive </a:t>
            </a:r>
          </a:p>
          <a:p>
            <a:pPr marL="91438" indent="-91438">
              <a:lnSpc>
                <a:spcPct val="90000"/>
              </a:lnSpc>
              <a:spcBef>
                <a:spcPts val="1200"/>
              </a:spcBef>
              <a:spcAft>
                <a:spcPts val="200"/>
              </a:spcAft>
              <a:buClr>
                <a:schemeClr val="accent1"/>
              </a:buClr>
              <a:buSzPct val="100000"/>
              <a:buFont typeface="Calibri" panose="020F0502020204030204" pitchFamily="34" charset="0"/>
              <a:buChar char=" "/>
            </a:pPr>
            <a:r>
              <a:rPr lang="en-US" altLang="en-US" sz="2000" dirty="0">
                <a:solidFill>
                  <a:schemeClr val="tx1">
                    <a:lumMod val="75000"/>
                    <a:lumOff val="25000"/>
                  </a:schemeClr>
                </a:solidFill>
                <a:latin typeface="+mn-lt"/>
              </a:rPr>
              <a:t>Usually part of a project or change initiative </a:t>
            </a:r>
          </a:p>
          <a:p>
            <a:endParaRPr lang="en-US" altLang="en-US" sz="2300" dirty="0"/>
          </a:p>
        </p:txBody>
      </p:sp>
    </p:spTree>
    <p:extLst>
      <p:ext uri="{BB962C8B-B14F-4D97-AF65-F5344CB8AC3E}">
        <p14:creationId xmlns:p14="http://schemas.microsoft.com/office/powerpoint/2010/main" val="1864578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tacey Graph"/>
          <p:cNvPicPr>
            <a:picLocks noChangeAspect="1" noChangeArrowheads="1"/>
          </p:cNvPicPr>
          <p:nvPr/>
        </p:nvPicPr>
        <p:blipFill>
          <a:blip r:embed="rId3">
            <a:extLst>
              <a:ext uri="{28A0092B-C50C-407E-A947-70E740481C1C}">
                <a14:useLocalDpi xmlns:a14="http://schemas.microsoft.com/office/drawing/2010/main" val="0"/>
              </a:ext>
            </a:extLst>
          </a:blip>
          <a:srcRect l="2797" t="2798" r="3476" b="4343"/>
          <a:stretch>
            <a:fillRect/>
          </a:stretch>
        </p:blipFill>
        <p:spPr bwMode="auto">
          <a:xfrm>
            <a:off x="2320119" y="1568925"/>
            <a:ext cx="5459106" cy="476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txBox="1">
            <a:spLocks noChangeArrowheads="1"/>
          </p:cNvSpPr>
          <p:nvPr/>
        </p:nvSpPr>
        <p:spPr bwMode="auto">
          <a:xfrm>
            <a:off x="259307" y="250208"/>
            <a:ext cx="859809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Palatino Linotype" pitchFamily="18" charset="0"/>
                <a:ea typeface="MS PGothic" pitchFamily="34" charset="-128"/>
              </a:defRPr>
            </a:lvl1pPr>
            <a:lvl2pPr marL="742950" indent="-285750" eaLnBrk="0" hangingPunct="0">
              <a:spcBef>
                <a:spcPct val="20000"/>
              </a:spcBef>
              <a:buChar char="–"/>
              <a:defRPr sz="2800">
                <a:solidFill>
                  <a:schemeClr val="tx1"/>
                </a:solidFill>
                <a:latin typeface="Palatino Linotype" pitchFamily="18" charset="0"/>
                <a:ea typeface="MS PGothic" pitchFamily="34" charset="-128"/>
              </a:defRPr>
            </a:lvl2pPr>
            <a:lvl3pPr marL="1143000" indent="-228600" eaLnBrk="0" hangingPunct="0">
              <a:spcBef>
                <a:spcPct val="20000"/>
              </a:spcBef>
              <a:buChar char="•"/>
              <a:defRPr sz="2400">
                <a:solidFill>
                  <a:schemeClr val="tx1"/>
                </a:solidFill>
                <a:latin typeface="Palatino Linotype" pitchFamily="18" charset="0"/>
                <a:ea typeface="MS PGothic" pitchFamily="34" charset="-128"/>
              </a:defRPr>
            </a:lvl3pPr>
            <a:lvl4pPr marL="1600200" indent="-228600" eaLnBrk="0" hangingPunct="0">
              <a:spcBef>
                <a:spcPct val="20000"/>
              </a:spcBef>
              <a:buChar char="–"/>
              <a:defRPr sz="2000">
                <a:solidFill>
                  <a:schemeClr val="tx1"/>
                </a:solidFill>
                <a:latin typeface="Palatino Linotype" pitchFamily="18" charset="0"/>
                <a:ea typeface="MS PGothic" pitchFamily="34" charset="-128"/>
              </a:defRPr>
            </a:lvl4pPr>
            <a:lvl5pPr marL="2057400" indent="-228600" eaLnBrk="0" hangingPunct="0">
              <a:spcBef>
                <a:spcPct val="20000"/>
              </a:spcBef>
              <a:buChar char="»"/>
              <a:defRPr sz="2000">
                <a:solidFill>
                  <a:schemeClr val="tx1"/>
                </a:solidFill>
                <a:latin typeface="Palatino Linotype"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Palatino Linotype"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Palatino Linotype"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Palatino Linotype"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Palatino Linotype" pitchFamily="18" charset="0"/>
                <a:ea typeface="MS PGothic" pitchFamily="34" charset="-128"/>
              </a:defRPr>
            </a:lvl9pPr>
          </a:lstStyle>
          <a:p>
            <a:pPr algn="ctr">
              <a:spcBef>
                <a:spcPct val="0"/>
              </a:spcBef>
              <a:buFontTx/>
              <a:buNone/>
            </a:pPr>
            <a:r>
              <a:rPr lang="en-US" altLang="en-US" sz="4500" b="1" dirty="0" smtClean="0">
                <a:effectLst>
                  <a:outerShdw blurRad="38100" dist="38100" dir="2700000" algn="tl">
                    <a:srgbClr val="000000">
                      <a:alpha val="43137"/>
                    </a:srgbClr>
                  </a:outerShdw>
                </a:effectLst>
                <a:latin typeface="Calibri Light" panose="020F0302020204030204" pitchFamily="34" charset="0"/>
              </a:rPr>
              <a:t>Why Knowledge Workers are Needed</a:t>
            </a:r>
            <a:endParaRPr lang="en-US" altLang="en-US" sz="4500" b="1" dirty="0">
              <a:effectLst>
                <a:outerShdw blurRad="38100" dist="38100" dir="2700000" algn="tl">
                  <a:srgbClr val="000000">
                    <a:alpha val="43137"/>
                  </a:srgbClr>
                </a:outerShdw>
              </a:effectLst>
              <a:latin typeface="Calibri Light" panose="020F0302020204030204" pitchFamily="34" charset="0"/>
            </a:endParaRPr>
          </a:p>
        </p:txBody>
      </p:sp>
    </p:spTree>
    <p:extLst>
      <p:ext uri="{BB962C8B-B14F-4D97-AF65-F5344CB8AC3E}">
        <p14:creationId xmlns:p14="http://schemas.microsoft.com/office/powerpoint/2010/main" val="173754789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4" y="1263920"/>
            <a:ext cx="8311485" cy="2393681"/>
          </a:xfrm>
        </p:spPr>
        <p:txBody>
          <a:bodyPr>
            <a:normAutofit fontScale="90000"/>
          </a:bodyPr>
          <a:lstStyle/>
          <a:p>
            <a:r>
              <a:rPr lang="en-US" b="1" dirty="0" smtClean="0">
                <a:solidFill>
                  <a:schemeClr val="tx1"/>
                </a:solidFill>
                <a:effectLst>
                  <a:outerShdw blurRad="38100" dist="38100" dir="2700000" algn="tl">
                    <a:srgbClr val="000000">
                      <a:alpha val="43137"/>
                    </a:srgbClr>
                  </a:outerShdw>
                </a:effectLst>
              </a:rPr>
              <a:t>Being “T” Building “T” Shaped Professionals</a:t>
            </a:r>
            <a:endParaRPr lang="en-US"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86480" y="4070989"/>
            <a:ext cx="7543800" cy="1143000"/>
          </a:xfrm>
        </p:spPr>
        <p:txBody>
          <a:bodyPr/>
          <a:lstStyle/>
          <a:p>
            <a:r>
              <a:rPr lang="en-US" b="1" dirty="0" smtClean="0"/>
              <a:t>Section three </a:t>
            </a:r>
            <a:endParaRPr lang="en-US" b="1" dirty="0"/>
          </a:p>
        </p:txBody>
      </p:sp>
    </p:spTree>
    <p:extLst>
      <p:ext uri="{BB962C8B-B14F-4D97-AF65-F5344CB8AC3E}">
        <p14:creationId xmlns:p14="http://schemas.microsoft.com/office/powerpoint/2010/main" val="2465157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647"/>
            <a:ext cx="7543800" cy="1009936"/>
          </a:xfrm>
        </p:spPr>
        <p:txBody>
          <a:bodyPr/>
          <a:lstStyle/>
          <a:p>
            <a:r>
              <a:rPr lang="en-US" dirty="0" smtClean="0">
                <a:solidFill>
                  <a:schemeClr val="tx1"/>
                </a:solidFill>
                <a:effectLst>
                  <a:outerShdw blurRad="38100" dist="38100" dir="2700000" algn="tl">
                    <a:srgbClr val="000000">
                      <a:alpha val="43137"/>
                    </a:srgbClr>
                  </a:outerShdw>
                </a:effectLst>
              </a:rPr>
              <a:t>Just </a:t>
            </a:r>
            <a:r>
              <a:rPr lang="en-US" dirty="0">
                <a:solidFill>
                  <a:schemeClr val="tx1"/>
                </a:solidFill>
                <a:effectLst>
                  <a:outerShdw blurRad="38100" dist="38100" dir="2700000" algn="tl">
                    <a:srgbClr val="000000">
                      <a:alpha val="43137"/>
                    </a:srgbClr>
                  </a:outerShdw>
                </a:effectLst>
              </a:rPr>
              <a:t>C</a:t>
            </a:r>
            <a:r>
              <a:rPr lang="en-US" dirty="0" smtClean="0">
                <a:solidFill>
                  <a:schemeClr val="tx1"/>
                </a:solidFill>
                <a:effectLst>
                  <a:outerShdw blurRad="38100" dist="38100" dir="2700000" algn="tl">
                    <a:srgbClr val="000000">
                      <a:alpha val="43137"/>
                    </a:srgbClr>
                  </a:outerShdw>
                </a:effectLst>
              </a:rPr>
              <a:t>onvert the “I”s to “T”s</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4149" y="1395768"/>
            <a:ext cx="8202305" cy="4149477"/>
          </a:xfrm>
        </p:spPr>
        <p:txBody>
          <a:bodyPr>
            <a:normAutofit lnSpcReduction="10000"/>
          </a:bodyPr>
          <a:lstStyle/>
          <a:p>
            <a:pPr>
              <a:buFont typeface="Wingdings" panose="05000000000000000000" pitchFamily="2" charset="2"/>
              <a:buChar char="§"/>
            </a:pPr>
            <a:r>
              <a:rPr lang="en-US" sz="3000" dirty="0" smtClean="0"/>
              <a:t>  Conventional wisdom says that we should find all of our I-shaped people and make them T-shaped</a:t>
            </a:r>
          </a:p>
          <a:p>
            <a:pPr marL="0" indent="0">
              <a:buNone/>
            </a:pPr>
            <a:endParaRPr lang="en-US" dirty="0" smtClean="0"/>
          </a:p>
          <a:p>
            <a:pPr>
              <a:buFont typeface="Wingdings" panose="05000000000000000000" pitchFamily="2" charset="2"/>
              <a:buChar char="§"/>
            </a:pPr>
            <a:r>
              <a:rPr lang="en-US" sz="3000" dirty="0" smtClean="0"/>
              <a:t>  If only it were that easy</a:t>
            </a:r>
          </a:p>
          <a:p>
            <a:pPr>
              <a:buFont typeface="Wingdings" panose="05000000000000000000" pitchFamily="2" charset="2"/>
              <a:buChar char="§"/>
            </a:pPr>
            <a:r>
              <a:rPr lang="en-US" sz="3000" dirty="0" smtClean="0"/>
              <a:t>  People aren't software!  </a:t>
            </a:r>
          </a:p>
          <a:p>
            <a:pPr>
              <a:buFont typeface="Wingdings" panose="05000000000000000000" pitchFamily="2" charset="2"/>
              <a:buChar char="§"/>
            </a:pPr>
            <a:r>
              <a:rPr lang="en-US" sz="3000" dirty="0"/>
              <a:t> </a:t>
            </a:r>
            <a:r>
              <a:rPr lang="en-US" sz="3000" dirty="0" smtClean="0"/>
              <a:t> This is </a:t>
            </a:r>
            <a:r>
              <a:rPr lang="en-US" sz="3000" b="1" dirty="0">
                <a:solidFill>
                  <a:srgbClr val="C00000"/>
                </a:solidFill>
              </a:rPr>
              <a:t>U</a:t>
            </a:r>
            <a:r>
              <a:rPr lang="en-US" sz="3000" b="1" dirty="0" smtClean="0">
                <a:solidFill>
                  <a:srgbClr val="C00000"/>
                </a:solidFill>
              </a:rPr>
              <a:t>pgrading a Person!</a:t>
            </a:r>
            <a:r>
              <a:rPr lang="en-US" sz="3000" dirty="0" smtClean="0"/>
              <a:t>  </a:t>
            </a:r>
          </a:p>
          <a:p>
            <a:pPr marL="0" indent="0">
              <a:buNone/>
            </a:pPr>
            <a:endParaRPr lang="en-US" dirty="0" smtClean="0"/>
          </a:p>
          <a:p>
            <a:pPr>
              <a:buFont typeface="Wingdings" panose="05000000000000000000" pitchFamily="2" charset="2"/>
              <a:buChar char="§"/>
            </a:pPr>
            <a:r>
              <a:rPr lang="en-US" sz="3000" dirty="0"/>
              <a:t> </a:t>
            </a:r>
            <a:r>
              <a:rPr lang="en-US" sz="3000" dirty="0" smtClean="0"/>
              <a:t> That’s a lot harder to do than upgrading a PC.</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975" y="2286000"/>
            <a:ext cx="2438400" cy="2438400"/>
          </a:xfrm>
          <a:prstGeom prst="rect">
            <a:avLst/>
          </a:prstGeom>
        </p:spPr>
      </p:pic>
    </p:spTree>
    <p:extLst>
      <p:ext uri="{BB962C8B-B14F-4D97-AF65-F5344CB8AC3E}">
        <p14:creationId xmlns:p14="http://schemas.microsoft.com/office/powerpoint/2010/main" val="4225712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647"/>
            <a:ext cx="7543800" cy="1009935"/>
          </a:xfrm>
        </p:spPr>
        <p:txBody>
          <a:bodyPr/>
          <a:lstStyle/>
          <a:p>
            <a:r>
              <a:rPr lang="en-US" dirty="0" smtClean="0">
                <a:solidFill>
                  <a:schemeClr val="tx1"/>
                </a:solidFill>
                <a:effectLst>
                  <a:outerShdw blurRad="38100" dist="38100" dir="2700000" algn="tl">
                    <a:srgbClr val="000000">
                      <a:alpha val="43137"/>
                    </a:srgbClr>
                  </a:outerShdw>
                </a:effectLst>
              </a:rPr>
              <a:t>Understand the Problem</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7675" y="1119116"/>
            <a:ext cx="8601075" cy="4749979"/>
          </a:xfrm>
        </p:spPr>
        <p:txBody>
          <a:bodyPr>
            <a:normAutofit/>
          </a:bodyPr>
          <a:lstStyle/>
          <a:p>
            <a:pPr>
              <a:buFont typeface="Wingdings" panose="05000000000000000000" pitchFamily="2" charset="2"/>
              <a:buChar char="§"/>
            </a:pPr>
            <a:r>
              <a:rPr lang="en-US" sz="2200" dirty="0" smtClean="0"/>
              <a:t>  We aren’t dealing with software or hardware</a:t>
            </a:r>
          </a:p>
          <a:p>
            <a:pPr>
              <a:buFont typeface="Wingdings" panose="05000000000000000000" pitchFamily="2" charset="2"/>
              <a:buChar char="§"/>
            </a:pPr>
            <a:r>
              <a:rPr lang="en-US" sz="2200" dirty="0" smtClean="0"/>
              <a:t>  This is human nature at its very deepest</a:t>
            </a:r>
          </a:p>
          <a:p>
            <a:pPr>
              <a:buFont typeface="Wingdings" panose="05000000000000000000" pitchFamily="2" charset="2"/>
              <a:buChar char="§"/>
            </a:pPr>
            <a:r>
              <a:rPr lang="en-US" sz="2200" dirty="0"/>
              <a:t> </a:t>
            </a:r>
            <a:r>
              <a:rPr lang="en-US" sz="2200" dirty="0" smtClean="0"/>
              <a:t> Translation – we can try to influence people and their choices, but </a:t>
            </a:r>
          </a:p>
          <a:p>
            <a:pPr marL="0" indent="0">
              <a:buNone/>
            </a:pPr>
            <a:r>
              <a:rPr lang="en-US" sz="2200" dirty="0"/>
              <a:t> </a:t>
            </a:r>
            <a:r>
              <a:rPr lang="en-US" sz="2200" dirty="0" smtClean="0"/>
              <a:t>   we can’t make them change</a:t>
            </a:r>
          </a:p>
          <a:p>
            <a:pPr>
              <a:buFont typeface="Wingdings" panose="05000000000000000000" pitchFamily="2" charset="2"/>
              <a:buChar char="§"/>
            </a:pPr>
            <a:r>
              <a:rPr lang="en-US" sz="2200" dirty="0"/>
              <a:t> </a:t>
            </a:r>
            <a:r>
              <a:rPr lang="en-US" sz="2200" dirty="0" smtClean="0"/>
              <a:t> Trying to change someone’s personality is like trying to teach a pig to sing</a:t>
            </a:r>
            <a:endParaRPr lang="en-US" sz="500" dirty="0" smtClean="0"/>
          </a:p>
          <a:p>
            <a:pPr lvl="1">
              <a:buFont typeface="Courier New" panose="02070309020205020404" pitchFamily="49" charset="0"/>
              <a:buChar char="o"/>
            </a:pPr>
            <a:r>
              <a:rPr lang="en-US" sz="2200" dirty="0" smtClean="0"/>
              <a:t> It doesn’t work</a:t>
            </a:r>
          </a:p>
          <a:p>
            <a:pPr lvl="1">
              <a:buFont typeface="Courier New" panose="02070309020205020404" pitchFamily="49" charset="0"/>
              <a:buChar char="o"/>
            </a:pPr>
            <a:r>
              <a:rPr lang="en-US" sz="2200" dirty="0" smtClean="0"/>
              <a:t> And it annoys the pig</a:t>
            </a:r>
          </a:p>
          <a:p>
            <a:pPr>
              <a:buFont typeface="Wingdings" panose="05000000000000000000" pitchFamily="2" charset="2"/>
              <a:buChar char="§"/>
            </a:pPr>
            <a:r>
              <a:rPr lang="en-US" sz="2200" dirty="0"/>
              <a:t> </a:t>
            </a:r>
            <a:r>
              <a:rPr lang="en-US" sz="2200" dirty="0" smtClean="0"/>
              <a:t> Once we realize this isn’t something to be upgraded like a PC, we at least</a:t>
            </a:r>
          </a:p>
          <a:p>
            <a:pPr marL="0" indent="0">
              <a:buNone/>
            </a:pPr>
            <a:r>
              <a:rPr lang="en-US" sz="2200" dirty="0" smtClean="0"/>
              <a:t>     begin to understand the problem (maybe even move toward a solution)</a:t>
            </a:r>
          </a:p>
          <a:p>
            <a:pPr>
              <a:buFont typeface="Wingdings" panose="05000000000000000000" pitchFamily="2" charset="2"/>
              <a:buChar char="§"/>
            </a:pPr>
            <a:r>
              <a:rPr lang="en-US" sz="2200" dirty="0"/>
              <a:t> </a:t>
            </a:r>
            <a:r>
              <a:rPr lang="en-US" sz="2200" dirty="0" smtClean="0"/>
              <a:t> Focus on awareness and skills development</a:t>
            </a:r>
          </a:p>
          <a:p>
            <a:pPr marL="0" indent="0">
              <a:buNone/>
            </a:pPr>
            <a:endParaRPr lang="en-US" dirty="0"/>
          </a:p>
        </p:txBody>
      </p:sp>
      <p:sp>
        <p:nvSpPr>
          <p:cNvPr id="4" name="Flowchart: Connector 3"/>
          <p:cNvSpPr/>
          <p:nvPr/>
        </p:nvSpPr>
        <p:spPr>
          <a:xfrm>
            <a:off x="8809375" y="6117733"/>
            <a:ext cx="158887" cy="1382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084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rPr>
              <a:t>How do we move “I”s to “T”s?</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064526"/>
            <a:ext cx="8075380" cy="4804570"/>
          </a:xfrm>
        </p:spPr>
        <p:txBody>
          <a:bodyPr>
            <a:normAutofit/>
          </a:bodyPr>
          <a:lstStyle/>
          <a:p>
            <a:pPr>
              <a:buFont typeface="Wingdings" panose="05000000000000000000" pitchFamily="2" charset="2"/>
              <a:buChar char="§"/>
            </a:pPr>
            <a:r>
              <a:rPr lang="en-US" b="1" dirty="0"/>
              <a:t> </a:t>
            </a:r>
            <a:r>
              <a:rPr lang="en-US" b="1" dirty="0" smtClean="0"/>
              <a:t> Must change the management construct we work within</a:t>
            </a:r>
          </a:p>
          <a:p>
            <a:pPr lvl="1">
              <a:buFont typeface="Courier New" panose="02070309020205020404" pitchFamily="49" charset="0"/>
              <a:buChar char="o"/>
            </a:pPr>
            <a:r>
              <a:rPr lang="en-US" dirty="0" smtClean="0"/>
              <a:t> From hierarchical model to self-organizing model </a:t>
            </a:r>
          </a:p>
          <a:p>
            <a:pPr>
              <a:buFont typeface="Wingdings" panose="05000000000000000000" pitchFamily="2" charset="2"/>
              <a:buChar char="§"/>
            </a:pPr>
            <a:r>
              <a:rPr lang="en-US" dirty="0"/>
              <a:t> </a:t>
            </a:r>
            <a:r>
              <a:rPr lang="en-US" dirty="0" smtClean="0"/>
              <a:t> </a:t>
            </a:r>
            <a:r>
              <a:rPr lang="en-US" b="1" dirty="0" smtClean="0"/>
              <a:t>Must drive autonomy and empowerment as close to the work as possible</a:t>
            </a:r>
          </a:p>
          <a:p>
            <a:pPr lvl="1">
              <a:buFont typeface="Courier New" panose="02070309020205020404" pitchFamily="49" charset="0"/>
              <a:buChar char="o"/>
            </a:pPr>
            <a:r>
              <a:rPr lang="en-US" dirty="0" smtClean="0"/>
              <a:t> Decision making must happen were the work happens </a:t>
            </a:r>
          </a:p>
          <a:p>
            <a:pPr>
              <a:buFont typeface="Wingdings" panose="05000000000000000000" pitchFamily="2" charset="2"/>
              <a:buChar char="§"/>
            </a:pPr>
            <a:r>
              <a:rPr lang="en-US" dirty="0"/>
              <a:t> </a:t>
            </a:r>
            <a:r>
              <a:rPr lang="en-US" dirty="0" smtClean="0"/>
              <a:t> </a:t>
            </a:r>
            <a:r>
              <a:rPr lang="en-US" b="1" dirty="0" smtClean="0"/>
              <a:t>Managers must change how they manage </a:t>
            </a:r>
          </a:p>
          <a:p>
            <a:pPr lvl="1">
              <a:buFont typeface="Courier New" panose="02070309020205020404" pitchFamily="49" charset="0"/>
              <a:buChar char="o"/>
            </a:pPr>
            <a:r>
              <a:rPr lang="en-US" dirty="0" smtClean="0"/>
              <a:t> Coaching, mentoring, advising, vision communication, goal setting, goal </a:t>
            </a:r>
            <a:endParaRPr lang="en-US" dirty="0"/>
          </a:p>
          <a:p>
            <a:pPr marL="201163" lvl="1" indent="0">
              <a:buNone/>
            </a:pPr>
            <a:r>
              <a:rPr lang="en-US" dirty="0" smtClean="0"/>
              <a:t>     readjustment, goal communication, barrier breaking, and trust developers  </a:t>
            </a:r>
          </a:p>
          <a:p>
            <a:pPr>
              <a:buFont typeface="Wingdings" panose="05000000000000000000" pitchFamily="2" charset="2"/>
              <a:buChar char="§"/>
            </a:pPr>
            <a:r>
              <a:rPr lang="en-US" dirty="0"/>
              <a:t>  </a:t>
            </a:r>
            <a:r>
              <a:rPr lang="en-US" b="1" dirty="0" smtClean="0"/>
              <a:t>Knowledge workers must build some skills and take some responsibilities</a:t>
            </a:r>
          </a:p>
          <a:p>
            <a:pPr lvl="1">
              <a:buFont typeface="Courier New" panose="02070309020205020404" pitchFamily="49" charset="0"/>
              <a:buChar char="o"/>
            </a:pPr>
            <a:r>
              <a:rPr lang="en-US" dirty="0" smtClean="0"/>
              <a:t> Skills:  Building out the top of the “T” </a:t>
            </a:r>
            <a:endParaRPr lang="en-US" dirty="0"/>
          </a:p>
          <a:p>
            <a:pPr lvl="1">
              <a:buFont typeface="Courier New" panose="02070309020205020404" pitchFamily="49" charset="0"/>
              <a:buChar char="o"/>
            </a:pPr>
            <a:r>
              <a:rPr lang="en-US" dirty="0" smtClean="0"/>
              <a:t> Responsibilities:  Accepting that a flat organization means you take </a:t>
            </a:r>
          </a:p>
          <a:p>
            <a:pPr marL="201163" lvl="1" indent="0">
              <a:buNone/>
            </a:pPr>
            <a:r>
              <a:rPr lang="en-US" dirty="0"/>
              <a:t> </a:t>
            </a:r>
            <a:r>
              <a:rPr lang="en-US" dirty="0" smtClean="0"/>
              <a:t>   responsibility for your actions, you make decisions and you deal with conflict</a:t>
            </a:r>
          </a:p>
          <a:p>
            <a:pPr marL="201163" lvl="1" indent="0">
              <a:buNone/>
            </a:pPr>
            <a:r>
              <a:rPr lang="en-US" dirty="0"/>
              <a:t> </a:t>
            </a:r>
            <a:r>
              <a:rPr lang="en-US" dirty="0" smtClean="0"/>
              <a:t>   (that is not the managers job) </a:t>
            </a:r>
          </a:p>
        </p:txBody>
      </p:sp>
    </p:spTree>
    <p:extLst>
      <p:ext uri="{BB962C8B-B14F-4D97-AF65-F5344CB8AC3E}">
        <p14:creationId xmlns:p14="http://schemas.microsoft.com/office/powerpoint/2010/main" val="376945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9080"/>
            <a:ext cx="9144000" cy="50109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688" y="0"/>
            <a:ext cx="2756848" cy="2409260"/>
          </a:xfrm>
          <a:prstGeom prst="rect">
            <a:avLst/>
          </a:prstGeom>
          <a:ln>
            <a:noFill/>
          </a:ln>
          <a:effectLst>
            <a:softEdge rad="112500"/>
          </a:effectLst>
        </p:spPr>
      </p:pic>
      <p:sp>
        <p:nvSpPr>
          <p:cNvPr id="7" name="AutoShape 2" descr="data:image/jpeg;base64,/9j/4AAQSkZJRgABAQAAAQABAAD/2wCEAAkGBxAQEA8UEBQUEBAREBUQDxAQDw8PDxEQFRIYGRcUFRUYHSggGB0lGxUUITEhJTUtLi4uFyEzOTMsNygtLisBCgoKDg0OGBAQGiwkHCQsNysrMS0vKywsKy4wLDE3LSssLCwvLSwsLC0sLi8sLC0sMCw3LCstLiwsLCwsLCwsK//AABEIAOEA4QMBEQACEQEDEQH/xAAcAAEAAQUBAQAAAAAAAAAAAAAABwEDBAUGAgj/xABFEAABAwIDAwgHBAYKAwAAAAABAAIDBBEFEiEGEzEHIkFRYXGBkRQyUnKhscFCYoLCFSNDkrLhCCQlU3ODorPR0pOj8f/EABsBAQEAAwEBAQAAAAAAAAAAAAABAgQGBQMH/8QANxEBAAECAwMJBwIHAQAAAAAAAAECAwQRMQUSISJBUWFxgZGhsRMUMsHR4fBC8RUzNFJicpIk/9oADAMBAAIRAxEAPwCcUFuadjPWIHz8kGC/F2X5oJF9Tw07ArkmbYscCARqDqCoqqAgICAgICAgICAgICAgICAgICAgICAgICAg4Da1stDV+lEukpZ8rJhx3TgLNsOgdI7yOkIL0FbvC4DQFuZkjTma5pGjgbW6iqhQbWxUjXMqJN5YktEXPeOw9A8V8q71FOsvQw+zMTf4005R0zwj79zrMHxJlVBHNHcNkbcB1szTwINukEFZUVRVGcNbEWKrFyq3VrDNWT4iAgICAgICAgICAgICAgICAgICAgICAgILFbSRzRvjlaHxvaWvaeBB+Xeg+fZsRMZkhimfJSskeInHm5m5jbQdf14DgtC9cmqeGjrtnYKixTE1xG9zzMadUfN4zLVe9HF0GxG0ZoZznIFPMR6QS17nMDWuyuYG9NyL6G47l9rF3cnjo8zamA96t50/HGnGIjmzzz8tE1RSBzWuabtcA5pHAgi4K9Nw8xMTlL0iCAgICAgICCl0C6CqAgICAgICAgICAgICAgIIt5UdkTc1dO1zrkCeGONtmhrXEzG2vQ0Hj13Wrftfqh7+y8dGXsbk6adc56I7ppeg6npN9O4LSqh0tqufh52QVg2Ek8lmPveZKWZ5fZu8py9xcQ0WDowT0DmkDv6lvYW5M8me5zG3cFTTEX6Iy5qsvKfr3JFW45oQEBAQEBBZfKrkLDp0yR59IVyF2OqCmRmygVFEBAQEBAQEBAQEBAQEHiWNr2ua4BzXAtc06gtIsQUWJmJzhBfKDsq+gmc+JhFG9wMT2lzhG4gXY8kkg3uQTxv4LRu2t2c+Z1OBx0X7cUzPLjXr64c/TVObR3H5rWqpy0e1avb3CdWxw2udTTRTM9aJ4eBwuPtN7i0keKlNU0zEwzv2ab1uq3VpMZffuni+gaSobLGx7PVkY17bixyuFxp3FevE5xm/Oq6JoqmmdY4LqrEQEBAQWauTKwnwSBqnVCyRYfUIPO/QU9JRG5wubNH3Ej6/VSWTMUBAQEBAQEBAQEBAQEBBaqadkrHMkaHseC17HAOa5p6CCkxmtNU0zExOUod2y5N5oH56Frp4HuA3Q500LidBc+szt4jp61qXLMx8LocJtOmuMrs5THPzT9/yHOvw6aGQxVLd3URFkhjdu3ty3BBcdWubw676jrXwqo3J04vUtYinEUfFnTPRr39H5km7ZLaFlfAHjmys5s8fAtf1gHXKbEg/8Fb1u5vx1uVxuEqw9zd/TOk9MN2vo0xAQEBBgYy60V/vBWBzbqlUWnVCIoahBbdUIOl2ZfeN5+/9ApKtwoCAgICAgICAgICAgICAgIOX282Z9OhDorNq4A50DjYh/SYnXIGpDbE8CAeFwfldt78dbewOMnD15fpnX69yM9mMadTVkTw8xtEm5rWvzOa1mazt4OJcDe3Q34HUt1blWenS6PF2vebE0xypjjT29vX0R9E5tcCARqDqCNQQvQcdMZKoCAgIMPGIy6CS3ENzD8Ov0QR/LVWKot+lKooalB4NSg7/AGZiLaZhPF93+B4fABYyraoCAgICAgICAgICAgICAgICCN+VSlYXxPY39exnPcP2kRJ5h67akePWvhet70Zxq9TZmMmzc3ap5M+U9P1ZnJfjZex9K83MTRJTk8TATYt/CSPBwHQsMNXnG7PM2dtYWKaovU6Va9v39Yl3i2nhCAgICCNNs8JfTPMjATA86EfYJ+yersVHLivQVNeg3mymFSVkgNiIGH9Y/gD9xvafhx6rhKrGgAAaACwA4ABQVQEBAQEBAQEBAQEBAQEBAQEHGbfU93Ru62Fvkb/mRYcRsZPucTpADa8ksDh9x0bi0eYYfBaNHJvZOqxU+12dvTrlE9+f7pqW85QQEBAQWqoRljhLlLHCzg+xaR1EHighTa7D4aeaQxvDIL3aZHhoaD0XcgpslhsNTNHvHh0F7vdG8OBsNBcdZsqJro4o2Ma2INbG0WaGWygdllBeQEBAQEBAQEBAQEBAQEBAQEBBqcQqI3GzmtflvbMA63Xx7lRr3zwgtO6jzNOZrt0zM13WDbQ9qZR0MvaV5ZZzl2tnhmKiV2U+ta47Uli2agIKOcALlBrKvEraN07elXIaKuqibm9z2qohHlVZKKqN7r7t0eRh1s14cS4dhILe/L2LFVeSeGX0iaRtxEGBjup0mYEeIF/3lYE2YfXFvAkHsKI39LiRPra9vApkNhHIHDRRXtAQEBAQEBAQEBAQEBAQEBBw1dV2c4HiHEHvuska2au7UF7ZvEW+lx5nWAzeZaQPmoJEDgeGoUVblna3pQcxj2PhugOqqOfixwOOp1QZXpAcqOF5U6kNpmMsCZZNb29VoLr+eUeKkqclVSH0jmaXhlczva7nD5keCQjumGyovMxJrDqUG2osS1BBQdHFIHNBHAi6xV7QEBAQEBAQEBAQEBAQEBBzWObJiokL45TCXavG7EjSesaiyCPMCgNRifosjiYmyVDXObzHOEJcAem1y0ea+NN6aq916d7Z9NrDxdmeMxHmv7SbOz4fJnaS+EnmS9XU1/UfgfgPs81tcE2r5oDjqFUZOIbRXGhRFnAdn5K47yUuZT30I0fL2N6h97y7Cqbc7PQU5pXU7N3fOx4DnOzWylpNydfW17VBj0d7BUR1yr1F5qdnsxOdb33AfkSQ5Iqi09Uz2o2PA91xB/iCQJReVUX9nsIiqZpBO3O0RaNu5tnFwGa4N7gX81JVY3LqWd8DiXZDeNx4ujPqk9vQe0FEdls/PmjcPZPwP/wpKtooCAgICAgICAgICAgICAgIIh2QFsdf/i1o8d69aVr+bPe6baH9DR2U+iW5Y2uaWuAc1ws5rgC0g9BB4rdcy5DEuTqlkcXQvkpyfstIfH4B2o87IL2FbBU0RDpXPqCODX2bFftaOPcSR2IOraAAANANABwAQclt4Mxph1Zyf9Nvqg0kUdgqIg5TX3r3fdhY34uP1UkOS+S2Ige3BI34td+VWBMhaqjbbKnLUOHtREeIc0/8qSLG38eSWllHTmice6zm/nSFbDZOa7nDrZfyP80kdKoCAgICAgICAgICAgICAgIIhwb9XtCB0Oq6sH8TJX/Oy0qOF7vl02J5WzYn/Gn5Ql5brmRAQEHI7Xm8zB1RjzLj/JBqW8FRC/KYP7Qk7WRkd2X+RUFOTUH9Jwe5Jfu3Z+tkgTYSskZeDS5aiI9bsv7wI+ZCgzuUWDNR5v7qZj/A3Z+dRWBsVPeRnawj4X+iqO3UUQEBAQEBAQEBAQEBAQEBBEVcd1tEwnQemMA/zado+b1pTwvfnQ6anl7M7vSpLq3XMiAgIOM2qd/WD7rfkqNPvUEc8qWFkmOpaL5QIpextyWu8yR4jqSR55KsMOaSpdwsYYu3UF7vgB5pAkneqouQT2c0ji0hw8DdB3GNUfpFNNGOMkZDerNa7T52WKuD2FmtLED7Rb5tIVElKAgICAgICAgICAgICAgICCIeUL9TjEMnRmpJyfdlsf8AbWld4XYnsdNs/l4Gqn/aPL7peW65kQEBBw+2BtUH3G/JUc6ZUFmfK9pa8BzSLFpFwQeghBSnDI2hrAGNaLNa0ANA6gAiLwmVGRBIgknDJM0MJ642377arFXEGlNPiE2Uc0Stmb7r7OIHjmHgqJAa4EAjUHUKCqAgICAgICAgICAgICAgIIp5aaf9ZTPH24JWX7WOaR/uFaeJjjEuj2HVyK6euJ/PBJuG1IlhhkGokiZID2OaD9VtxOcZufuU7tU09E5MlVgICDiNuG2mYeuIeYc7+SDlXqjGllsgx21gugyo5LojKieqJK2ZfmpIT2O8g91lirBxuO1VG724sv7ryfzqwNjRT2c1h+00lveOKSkNioogICAgICAgICAgICAgIOE5XqXNSQvH7OoAd7j2Ob/FkWviY5Ob2Ni15Xpp6Y9Ptm2/JzVb3DKQ9LGGE/5TiwfBoX0sznRDU2jRuYmuOmc/Hi6RfRpCAg5LbNoL4/c/MVRycsaDXzUxe5rW6ue4MaPvONh8Sg3m3mFNhmpcosz0cQt74j/w8eSg1MMIVF/dqo6Ws25oMJhooqt72vlp2ytDInSANI4m3bcLFWLtftlCxlLKyOV4z3eS0NMcTm8S3idcunR8EFNn9roa6oAhDhusvrDLmzusbeXxVRISiiAgICAgICAgICAgICAg0e21CZ8Pq2AXdujIwdJfGQ9oHeWgeKwu050TDawN32eIoq6/KeEuW5G68Ohqob+pK2ZvuSttp+JhP4l8cNVwmHo7btZXKa+mMvD90irZeIogIOQ2tkvNbqYB8z9VRzMxQZux9JvaxpPqwtMp6s3Bo8zf8KSOp24w/fUbyBz4TvmfhBzD90u8bKCPKWS4CovTyANPcqjjf6QZy11DH7GHR/GWQflWKtRhm3b3wtp6iPelw3bXtLbm+moJFigzdj8fFHUQz5d5FdolF7ExFwJcO0EA2PG1tL3QfSdJUsmjZJG4Pje0PY5vBzSNCgvICAgICAgICAgICAgIKIBQQ9sq79G406B3Njc99KLnTI+z4D2k/qx+MrSt8i7k6XF/+rAxcjWOPyn69yYVuuaEBBwW0c16iXsdl8gB9FRo536IOt5PKa0Msp4yyZR7jB/2c7yUHVOAIIOoIsR1hBDjot1JIz2HuZ+64j6KjxUPzWb7RDfM2RHL/wBIl98Wi+7Qxj/2yn6qKjOnJzNy+tcFvY4cEG/w2vhaxzZacvcXO0a+0dj2Ovl8FeCcUk8iW2M0dUaGe5iqnyy0ut9zLYvez3XC597o5xUVOiCqAgICAgICAgICCiAgICCLOV7DHMlp6qPml1onOHFs0ZL4nd9s/wC4FqYinKYqh7+xr0VU1Wau3unhKQtn8UbV0sE7dN5GC4DXK8aPb4ODh4LZoq3qYl42IszZu1W55p/ZsFk+IgjLGJrzSnrkcf8AUVRpaufRBKuz1LuaWnZwIjBd77uc74kqDYXQRRjrbVVT/jP/AIiqNWw/roB1zRj/AFhBy/8ASCffGO6liHxefqoI4pzz294QZQlOY69KDsOSm78bw0E8Hyu8qd5+iD6jQEBBVAQEBAQEBBRAQEBBRBqNq8I9Mo54dM7m5oieiVhzMPdmAB7CVhXTvUzDYwt6bN2mvo17OdxPI9i5/rFK+4t/WImu0IuQ2Vtuixym3W4r4YerWl6u2bMcm9HPwn5fnUku62nhKF1kEVYgSXOPWSfMqjWQRbyeFh4PlYw9xcAUEylygpmQRdiRzzSuHB0jnDuLiVRpatxY5rvYcH2903+iDnuX+lcMTjm4xVFMwxv+ySy4cB4Fp/EFBG0HrDvQXm8T3oO95FYc2N0p/u4p3+cTm/mQfTF0FUFUBBVAQEBAQUQEBAQUQEFEEP4oP0dj7HjmxyzMktwG7qbskv2B+d3gFp1ci66O1PvGz5pnWI9OMeXBLpK3HOMPEJDlLRxcLeCsDkK7CuKDnpqUxvDuBabg9RB0REm01VvI2P8AbY1/mLqKx8WqskMrhxDCB3nQfNByFPTBwVGBiWH6FEYG0uG/pHB3xWvU0Bzwe05jW+p4su0DrY1RUF0/rDx+SC6xBJXIM2+LuPs0UrvOSNv1QfRIcg9AoPV0FUAIKoCAgIKICAgIKIBQUKCJOWzmy0jho7cS6jjzXtLfi5y1MTrDoNjcbdyJ0zj0lKbn6XOmlyttz7BmfdVGrrH6FUcfjM+unE6AdZUHaYZKGxRNvfJG1t+5oCisbH5rwSDpLbjvBuPkg1GCzBw71RlVlPcKo0Be6nlzDQO5rvofA/MqKh/bHChTVr8gtFLeWK3AB3rN8DfTqsoNGwoJQ5A2f2hVP9mjyeL5mH8hQT3HIgvNcguAoPYQVCCqAgICCiAgIKICCiChQRBtDL+lcZhij50Mb2sJ+yYYnZ5n9xN2g9PN61pzPtLnDSHRUU+54KZq+Krj46R4cUi43V7uNzuognuvqtxzrUMxphHFUazFcWZY6qo0NFC6eQOPqA6dvasVdjRxkAIK1lPmaQg5Vj3UslneoTzT0DsVHQMxKNzeIVRpMZqIyDwUGjq8HhqQzfxiQMN23Lha/HUHsGnYordYVsxh/TSU596CN3zCDq8Iwunp77iGKDNbNuYo481uF8oF+J80G7iQZLEF1qC4EHoIKoCAgoUBAQUQEFEFLoOD5QdrxEx9PTkmV3Mley5c2+m7ZbUvPDThfr4a167+inV7ezcBpiL3wxxiJ5+uer17GTye7LGjidLOAKqcDO0WIhiGrYh29LrdNh0Ar6Wre5HW1NoYycRc4fDH5m6DEKQSNI619XnuGrtjpQ4mKQtHVxAQWabY59wZXl/Z0IOmo8JDAABwQZ7aeyD0YUGBX4SyVpDhxQc1PsaQeZI5o6uIQIdk7es4vPag20WCgAacEGbSYdlKDcQ06DJZGgvNaguNCD2EHpAQEGNSV8MwvFIyQfce1/yKxiqKtJfS5ZuWpyrpmO2MmRdZPmpdAugpdAug1dfj9LBfeStzD7DDvJP3W3I8V86rtFOstuxgcRe+CicunSPGeDh9oNuJp3biiY8PfoGx86pcPw6RN63X062rXqvVV8KIezZ2bYwse0xNUTMc3N9+z1bLY3Y0U7hUVWWSq/ZsbrFTA+z7T+t3l1n7WrMUcZ1edj9o1Yid2nhT6uzuvs8xQhB5MaDzuUDdIKbtBTdIPJiQUMKDz6Mg9Np0HtsCC+yNBcDEHoNQegEHpAQEBBGlVyeVTTeKeKW2rRNE6N4PXnYT8lqThY5pdFb2/VllXR4T8lpuAYzEebc24CHEJQP3X2CnsbsaVecs/wCJ4GuOXaj/AJp9Y4vZbjrf2dQe6opHfxOTcvxzpGI2XOtEeE/J53mPf3VV/wCah/7Ju3+n0PbbK/tjwqeXR4679nUDvq4GfwuTcvTzp71s2nSiPD6sSbZ7GJRZ8bSDx9IrJJ/gbp7vXOssv4xhrfG3bynqimPRdpNg6x1vSJLM/u4Bu226i7j5WWdOGpjVqXtt3q/hjLzl2OCYCylblhjbGD6xaDmeetzjq495WxFMRo8m5druTvVznLcMiKr5rrWFB7DEFciCuRA3aBu0DdoKbtA3aCojQesiBlQVyoFkFUBAQEBAQEBAQEBAQEBAQEBAQEBAQEBAQEBAQEBAQEBAQEBB/9k="/>
          <p:cNvSpPr>
            <a:spLocks noChangeAspect="1" noChangeArrowheads="1"/>
          </p:cNvSpPr>
          <p:nvPr/>
        </p:nvSpPr>
        <p:spPr bwMode="auto">
          <a:xfrm>
            <a:off x="155575"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606" y="1438997"/>
            <a:ext cx="1992574" cy="1203534"/>
          </a:xfrm>
          <a:prstGeom prst="rect">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88" y="339101"/>
            <a:ext cx="1782724" cy="1444006"/>
          </a:xfrm>
          <a:prstGeom prst="rect">
            <a:avLst/>
          </a:prstGeom>
          <a:ln>
            <a:noFill/>
          </a:ln>
          <a:effectLst>
            <a:softEdge rad="112500"/>
          </a:effectLst>
        </p:spPr>
      </p:pic>
      <p:sp>
        <p:nvSpPr>
          <p:cNvPr id="10" name="TextBox 9"/>
          <p:cNvSpPr txBox="1"/>
          <p:nvPr/>
        </p:nvSpPr>
        <p:spPr>
          <a:xfrm>
            <a:off x="2543175" y="4148935"/>
            <a:ext cx="4219575" cy="1754326"/>
          </a:xfrm>
          <a:prstGeom prst="rect">
            <a:avLst/>
          </a:prstGeom>
          <a:noFill/>
        </p:spPr>
        <p:txBody>
          <a:bodyPr wrap="square" rtlCol="0">
            <a:spAutoFit/>
          </a:bodyPr>
          <a:lstStyle/>
          <a:p>
            <a:pPr algn="ctr"/>
            <a:r>
              <a:rPr lang="en-US" sz="3600" b="1" dirty="0" smtClean="0"/>
              <a:t>Expanding 80M Gap</a:t>
            </a:r>
          </a:p>
          <a:p>
            <a:pPr algn="ctr"/>
            <a:r>
              <a:rPr lang="en-US" sz="3600" b="1" dirty="0" smtClean="0"/>
              <a:t> in </a:t>
            </a:r>
            <a:r>
              <a:rPr lang="en-US" sz="3600" b="1" u="sng" dirty="0" smtClean="0"/>
              <a:t>Ready </a:t>
            </a:r>
            <a:r>
              <a:rPr lang="en-US" sz="3600" b="1" u="sng" dirty="0"/>
              <a:t>N</a:t>
            </a:r>
            <a:r>
              <a:rPr lang="en-US" sz="3600" b="1" u="sng" dirty="0" smtClean="0"/>
              <a:t>ow</a:t>
            </a:r>
            <a:r>
              <a:rPr lang="en-US" sz="3600" b="1" dirty="0" smtClean="0"/>
              <a:t>! Leaders </a:t>
            </a:r>
            <a:endParaRPr lang="en-US" sz="3600" b="1" dirty="0"/>
          </a:p>
        </p:txBody>
      </p:sp>
      <p:sp>
        <p:nvSpPr>
          <p:cNvPr id="13" name="Flowchart: Connector 12"/>
          <p:cNvSpPr/>
          <p:nvPr/>
        </p:nvSpPr>
        <p:spPr>
          <a:xfrm>
            <a:off x="8809375" y="6117733"/>
            <a:ext cx="158887" cy="1382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762750" y="2247900"/>
            <a:ext cx="2234087" cy="400110"/>
          </a:xfrm>
          <a:prstGeom prst="rect">
            <a:avLst/>
          </a:prstGeom>
          <a:noFill/>
        </p:spPr>
        <p:txBody>
          <a:bodyPr wrap="square" rtlCol="0">
            <a:spAutoFit/>
          </a:bodyPr>
          <a:lstStyle/>
          <a:p>
            <a:r>
              <a:rPr lang="en-US" sz="2000" b="1" dirty="0" smtClean="0">
                <a:latin typeface="Ebrima" panose="02000000000000000000" pitchFamily="2" charset="0"/>
                <a:ea typeface="Ebrima" panose="02000000000000000000" pitchFamily="2" charset="0"/>
                <a:cs typeface="Ebrima" panose="02000000000000000000" pitchFamily="2" charset="0"/>
              </a:rPr>
              <a:t>Millennials</a:t>
            </a:r>
            <a:endParaRPr lang="en-US" sz="2000" b="1"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8774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491" y="-33121"/>
            <a:ext cx="7543800" cy="757021"/>
          </a:xfrm>
        </p:spPr>
        <p:txBody>
          <a:bodyPr>
            <a:normAutofit/>
          </a:bodyPr>
          <a:lstStyle/>
          <a:p>
            <a:r>
              <a:rPr lang="en-US" b="1" dirty="0" smtClean="0">
                <a:solidFill>
                  <a:schemeClr val="tx1"/>
                </a:solidFill>
                <a:effectLst>
                  <a:outerShdw blurRad="38100" dist="38100" dir="2700000" algn="tl">
                    <a:srgbClr val="000000">
                      <a:alpha val="43137"/>
                    </a:srgbClr>
                  </a:outerShdw>
                </a:effectLst>
              </a:rPr>
              <a:t>Developing T-Shaped Leaders</a:t>
            </a:r>
            <a:endParaRPr lang="en-US" b="1" dirty="0">
              <a:solidFill>
                <a:schemeClr val="tx1"/>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18011"/>
            <a:ext cx="3954269" cy="49557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791" y="846947"/>
            <a:ext cx="3825034" cy="4481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722" y="2858811"/>
            <a:ext cx="438586" cy="316757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217" y="1341290"/>
            <a:ext cx="1183212" cy="141850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7954" y="1345310"/>
            <a:ext cx="1183212" cy="1418509"/>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1427" y="1357186"/>
            <a:ext cx="1183212" cy="1418509"/>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1431" y="1387248"/>
            <a:ext cx="1183400" cy="7329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5781" y="1388111"/>
            <a:ext cx="1183400" cy="732901"/>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0131" y="1379684"/>
            <a:ext cx="1183400" cy="732901"/>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52946" y="2066440"/>
            <a:ext cx="1203572" cy="753073"/>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30935" y="2086050"/>
            <a:ext cx="1183400" cy="732901"/>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85760" y="2081662"/>
            <a:ext cx="1183400" cy="732901"/>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80473" y="2868336"/>
            <a:ext cx="1125116" cy="786303"/>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60956" y="2858811"/>
            <a:ext cx="1125116" cy="786303"/>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80473" y="3638226"/>
            <a:ext cx="1125116" cy="786303"/>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60956" y="3647751"/>
            <a:ext cx="1125116" cy="786303"/>
          </a:xfrm>
          <a:prstGeom prst="rect">
            <a:avLst/>
          </a:prstGeom>
        </p:spPr>
      </p:pic>
      <p:pic>
        <p:nvPicPr>
          <p:cNvPr id="26" name="Pictur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83745" y="4424529"/>
            <a:ext cx="1125116" cy="786303"/>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60956" y="4442068"/>
            <a:ext cx="1125116" cy="786303"/>
          </a:xfrm>
          <a:prstGeom prst="rect">
            <a:avLst/>
          </a:prstGeom>
        </p:spPr>
      </p:pic>
      <p:pic>
        <p:nvPicPr>
          <p:cNvPr id="28" name="Picture 2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91078" y="5202007"/>
            <a:ext cx="1125116" cy="786303"/>
          </a:xfrm>
          <a:prstGeom prst="rect">
            <a:avLst/>
          </a:prstGeom>
        </p:spPr>
      </p:pic>
      <p:pic>
        <p:nvPicPr>
          <p:cNvPr id="29" name="Picture 2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54563" y="5218846"/>
            <a:ext cx="1137902" cy="786304"/>
          </a:xfrm>
          <a:prstGeom prst="rect">
            <a:avLst/>
          </a:prstGeom>
        </p:spPr>
      </p:pic>
    </p:spTree>
    <p:extLst>
      <p:ext uri="{BB962C8B-B14F-4D97-AF65-F5344CB8AC3E}">
        <p14:creationId xmlns:p14="http://schemas.microsoft.com/office/powerpoint/2010/main" val="15092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par>
                                <p:cTn id="66" presetID="10"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p:stCondLst>
                              <p:cond delay="3500"/>
                            </p:stCondLst>
                            <p:childTnLst>
                              <p:par>
                                <p:cTn id="79" presetID="10" presetClass="entr" presetSubtype="0"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par>
                                <p:cTn id="82" presetID="10" presetClass="entr" presetSubtype="0"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par>
                                <p:cTn id="85" presetID="10" presetClass="entr" presetSubtype="0"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666" y="300254"/>
            <a:ext cx="7543800" cy="941693"/>
          </a:xfrm>
        </p:spPr>
        <p:txBody>
          <a:bodyPr/>
          <a:lstStyle/>
          <a:p>
            <a:r>
              <a:rPr lang="en-US" b="1" dirty="0" smtClean="0">
                <a:solidFill>
                  <a:schemeClr val="tx1"/>
                </a:solidFill>
                <a:effectLst>
                  <a:outerShdw blurRad="38100" dist="38100" dir="2700000" algn="tl">
                    <a:srgbClr val="000000">
                      <a:alpha val="43137"/>
                    </a:srgbClr>
                  </a:outerShdw>
                </a:effectLst>
              </a:rPr>
              <a:t>Professional Skills Buildup</a:t>
            </a:r>
            <a:endParaRPr lang="en-US" b="1"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1539766" y="4214941"/>
            <a:ext cx="6705600" cy="584775"/>
          </a:xfrm>
          <a:prstGeom prst="rect">
            <a:avLst/>
          </a:prstGeom>
          <a:solidFill>
            <a:srgbClr val="FF0000"/>
          </a:solidFill>
        </p:spPr>
        <p:txBody>
          <a:bodyPr wrap="square" rtlCol="0">
            <a:spAutoFit/>
          </a:bodyPr>
          <a:lstStyle/>
          <a:p>
            <a:pPr algn="ctr"/>
            <a:r>
              <a:rPr lang="en-US" sz="3200" dirty="0" smtClean="0"/>
              <a:t>Emotional Intelligence</a:t>
            </a:r>
            <a:endParaRPr lang="en-US" sz="3200" dirty="0"/>
          </a:p>
        </p:txBody>
      </p:sp>
      <p:sp>
        <p:nvSpPr>
          <p:cNvPr id="5" name="TextBox 4"/>
          <p:cNvSpPr txBox="1"/>
          <p:nvPr/>
        </p:nvSpPr>
        <p:spPr>
          <a:xfrm>
            <a:off x="1912883" y="3581400"/>
            <a:ext cx="5943600" cy="584775"/>
          </a:xfrm>
          <a:prstGeom prst="rect">
            <a:avLst/>
          </a:prstGeom>
          <a:solidFill>
            <a:srgbClr val="FFC000"/>
          </a:solidFill>
        </p:spPr>
        <p:txBody>
          <a:bodyPr wrap="square" rtlCol="0">
            <a:spAutoFit/>
          </a:bodyPr>
          <a:lstStyle/>
          <a:p>
            <a:pPr algn="ctr"/>
            <a:r>
              <a:rPr lang="en-US" sz="3200" dirty="0" smtClean="0"/>
              <a:t>Conflict Management</a:t>
            </a:r>
            <a:endParaRPr lang="en-US" sz="3200" dirty="0"/>
          </a:p>
        </p:txBody>
      </p:sp>
      <p:sp>
        <p:nvSpPr>
          <p:cNvPr id="6" name="TextBox 5"/>
          <p:cNvSpPr txBox="1"/>
          <p:nvPr/>
        </p:nvSpPr>
        <p:spPr>
          <a:xfrm>
            <a:off x="2434849" y="2963807"/>
            <a:ext cx="4883901" cy="531614"/>
          </a:xfrm>
          <a:prstGeom prst="rect">
            <a:avLst/>
          </a:prstGeom>
          <a:solidFill>
            <a:srgbClr val="FFFF00"/>
          </a:solidFill>
        </p:spPr>
        <p:txBody>
          <a:bodyPr wrap="none" rtlCol="0">
            <a:spAutoFit/>
          </a:bodyPr>
          <a:lstStyle/>
          <a:p>
            <a:pPr algn="ctr"/>
            <a:r>
              <a:rPr lang="en-US" sz="3200" dirty="0" smtClean="0"/>
              <a:t>Facilitation and Negotiation </a:t>
            </a:r>
            <a:endParaRPr lang="en-US" sz="3200" dirty="0"/>
          </a:p>
        </p:txBody>
      </p:sp>
      <p:sp>
        <p:nvSpPr>
          <p:cNvPr id="7" name="TextBox 6"/>
          <p:cNvSpPr txBox="1"/>
          <p:nvPr/>
        </p:nvSpPr>
        <p:spPr>
          <a:xfrm>
            <a:off x="2844398" y="2289087"/>
            <a:ext cx="3760004" cy="584775"/>
          </a:xfrm>
          <a:prstGeom prst="rect">
            <a:avLst/>
          </a:prstGeom>
          <a:solidFill>
            <a:srgbClr val="92D050"/>
          </a:solidFill>
        </p:spPr>
        <p:txBody>
          <a:bodyPr wrap="none" rtlCol="0">
            <a:spAutoFit/>
          </a:bodyPr>
          <a:lstStyle/>
          <a:p>
            <a:pPr algn="ctr"/>
            <a:r>
              <a:rPr lang="en-US" sz="3200" dirty="0" smtClean="0"/>
              <a:t>Change Management</a:t>
            </a:r>
            <a:endParaRPr lang="en-US" sz="3200" dirty="0"/>
          </a:p>
        </p:txBody>
      </p:sp>
      <p:sp>
        <p:nvSpPr>
          <p:cNvPr id="8" name="TextBox 7"/>
          <p:cNvSpPr txBox="1"/>
          <p:nvPr/>
        </p:nvSpPr>
        <p:spPr>
          <a:xfrm>
            <a:off x="3276601" y="1621808"/>
            <a:ext cx="2895600" cy="584775"/>
          </a:xfrm>
          <a:prstGeom prst="rect">
            <a:avLst/>
          </a:prstGeom>
          <a:solidFill>
            <a:srgbClr val="00B050"/>
          </a:solidFill>
        </p:spPr>
        <p:txBody>
          <a:bodyPr wrap="square" rtlCol="0">
            <a:spAutoFit/>
          </a:bodyPr>
          <a:lstStyle/>
          <a:p>
            <a:pPr algn="ctr"/>
            <a:r>
              <a:rPr lang="en-US" sz="3200" dirty="0" smtClean="0"/>
              <a:t>Influence</a:t>
            </a:r>
            <a:r>
              <a:rPr lang="en-US" dirty="0" smtClean="0"/>
              <a:t> </a:t>
            </a:r>
            <a:endParaRPr lang="en-US" dirty="0"/>
          </a:p>
        </p:txBody>
      </p:sp>
      <p:sp>
        <p:nvSpPr>
          <p:cNvPr id="9" name="Up Arrow 8"/>
          <p:cNvSpPr/>
          <p:nvPr/>
        </p:nvSpPr>
        <p:spPr>
          <a:xfrm>
            <a:off x="914400" y="1690048"/>
            <a:ext cx="484632" cy="31106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60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9372"/>
            <a:ext cx="7543800" cy="777924"/>
          </a:xfrm>
        </p:spPr>
        <p:txBody>
          <a:bodyPr>
            <a:normAutofit/>
          </a:bodyPr>
          <a:lstStyle/>
          <a:p>
            <a:pPr algn="ctr"/>
            <a:r>
              <a:rPr lang="en-US" dirty="0" smtClean="0">
                <a:solidFill>
                  <a:schemeClr val="tx1"/>
                </a:solidFill>
                <a:effectLst>
                  <a:outerShdw blurRad="38100" dist="38100" dir="2700000" algn="tl">
                    <a:srgbClr val="000000">
                      <a:alpha val="43137"/>
                    </a:srgbClr>
                  </a:outerShdw>
                </a:effectLst>
              </a:rPr>
              <a:t>Corporate  Approach</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1475" y="1502676"/>
            <a:ext cx="8526865" cy="4917174"/>
          </a:xfrm>
        </p:spPr>
        <p:txBody>
          <a:bodyPr>
            <a:normAutofit/>
          </a:bodyPr>
          <a:lstStyle/>
          <a:p>
            <a:pPr>
              <a:buFont typeface="Wingdings" panose="05000000000000000000" pitchFamily="2" charset="2"/>
              <a:buChar char="§"/>
            </a:pPr>
            <a:r>
              <a:rPr lang="en-US" b="1" dirty="0">
                <a:latin typeface="Calibri" panose="020F0502020204030204" pitchFamily="34" charset="0"/>
              </a:rPr>
              <a:t> </a:t>
            </a:r>
            <a:r>
              <a:rPr lang="en-US" b="1" dirty="0" smtClean="0">
                <a:latin typeface="Calibri" panose="020F0502020204030204" pitchFamily="34" charset="0"/>
              </a:rPr>
              <a:t> </a:t>
            </a:r>
            <a:r>
              <a:rPr lang="en-US" sz="2800" dirty="0" smtClean="0">
                <a:solidFill>
                  <a:schemeClr val="tx1"/>
                </a:solidFill>
                <a:latin typeface="Calibri" panose="020F0502020204030204" pitchFamily="34" charset="0"/>
              </a:rPr>
              <a:t>Acknowledge the </a:t>
            </a:r>
            <a:r>
              <a:rPr lang="en-US" sz="2800" dirty="0">
                <a:solidFill>
                  <a:schemeClr val="tx1"/>
                </a:solidFill>
                <a:latin typeface="Calibri" panose="020F0502020204030204" pitchFamily="34" charset="0"/>
              </a:rPr>
              <a:t>L</a:t>
            </a:r>
            <a:r>
              <a:rPr lang="en-US" sz="2800" dirty="0" smtClean="0">
                <a:solidFill>
                  <a:schemeClr val="tx1"/>
                </a:solidFill>
                <a:latin typeface="Calibri" panose="020F0502020204030204" pitchFamily="34" charset="0"/>
              </a:rPr>
              <a:t>eadership Gap</a:t>
            </a:r>
          </a:p>
          <a:p>
            <a:pPr>
              <a:buFont typeface="Wingdings" panose="05000000000000000000" pitchFamily="2" charset="2"/>
              <a:buChar char="§"/>
            </a:pPr>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Prioritize resource development and align it with  corporate strategy</a:t>
            </a:r>
          </a:p>
          <a:p>
            <a:pPr>
              <a:buFont typeface="Wingdings" panose="05000000000000000000" pitchFamily="2" charset="2"/>
              <a:buChar char="§"/>
            </a:pPr>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Develop a culture that supports the new knowledge workers needs</a:t>
            </a:r>
          </a:p>
          <a:p>
            <a:pPr>
              <a:buFont typeface="Wingdings" panose="05000000000000000000" pitchFamily="2" charset="2"/>
              <a:buChar char="§"/>
            </a:pPr>
            <a:r>
              <a:rPr lang="en-US" sz="2800" b="1"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Develop a “T” Shaped Leadership program  </a:t>
            </a:r>
          </a:p>
          <a:p>
            <a:pPr marL="0" indent="0">
              <a:buNone/>
            </a:pPr>
            <a:endParaRPr lang="en-US" sz="2400" dirty="0">
              <a:solidFill>
                <a:schemeClr val="tx1"/>
              </a:solidFill>
              <a:latin typeface="Calibri" panose="020F0502020204030204" pitchFamily="34" charset="0"/>
            </a:endParaRPr>
          </a:p>
          <a:p>
            <a:pPr marL="0" indent="0">
              <a:buNone/>
            </a:pPr>
            <a:r>
              <a:rPr lang="en-US" sz="2800" b="1" dirty="0" smtClean="0">
                <a:solidFill>
                  <a:srgbClr val="C00000"/>
                </a:solidFill>
                <a:latin typeface="Calibri" panose="020F0502020204030204" pitchFamily="34" charset="0"/>
              </a:rPr>
              <a:t>NOTE:  </a:t>
            </a:r>
            <a:r>
              <a:rPr lang="en-US" sz="2800" dirty="0" smtClean="0">
                <a:solidFill>
                  <a:schemeClr val="tx1"/>
                </a:solidFill>
                <a:latin typeface="Calibri" panose="020F0502020204030204" pitchFamily="34" charset="0"/>
              </a:rPr>
              <a:t>Any company or organization that relies on IT to be</a:t>
            </a:r>
          </a:p>
          <a:p>
            <a:pPr marL="0" indent="0">
              <a:buNone/>
            </a:pPr>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            competitive must do this!</a:t>
            </a:r>
          </a:p>
          <a:p>
            <a:pPr marL="0" indent="0">
              <a:buNone/>
            </a:pPr>
            <a:endParaRPr lang="en-US" sz="2800" dirty="0" smtClean="0"/>
          </a:p>
        </p:txBody>
      </p:sp>
    </p:spTree>
    <p:extLst>
      <p:ext uri="{BB962C8B-B14F-4D97-AF65-F5344CB8AC3E}">
        <p14:creationId xmlns:p14="http://schemas.microsoft.com/office/powerpoint/2010/main" val="192513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solidFill>
                  <a:schemeClr val="tx1"/>
                </a:solidFill>
                <a:effectLst>
                  <a:outerShdw blurRad="38100" dist="38100" dir="2700000" algn="tl">
                    <a:srgbClr val="000000">
                      <a:alpha val="43137"/>
                    </a:srgbClr>
                  </a:outerShdw>
                </a:effectLst>
              </a:rPr>
              <a:t>Self-Organized teams: The T-Shaped Business Structure</a:t>
            </a:r>
            <a:endParaRPr lang="en-US" sz="6600"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US" dirty="0" smtClean="0"/>
              <a:t>Section five</a:t>
            </a:r>
            <a:endParaRPr lang="en-US" dirty="0"/>
          </a:p>
        </p:txBody>
      </p:sp>
    </p:spTree>
    <p:extLst>
      <p:ext uri="{BB962C8B-B14F-4D97-AF65-F5344CB8AC3E}">
        <p14:creationId xmlns:p14="http://schemas.microsoft.com/office/powerpoint/2010/main" val="484728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7547" y="253621"/>
            <a:ext cx="9144000" cy="838200"/>
          </a:xfrm>
        </p:spPr>
        <p:txBody>
          <a:bodyPr/>
          <a:lstStyle/>
          <a:p>
            <a:pPr eaLnBrk="1" fontAlgn="auto" hangingPunct="1">
              <a:spcAft>
                <a:spcPts val="0"/>
              </a:spcAft>
              <a:defRPr/>
            </a:pPr>
            <a:r>
              <a:rPr lang="en-US" dirty="0" smtClean="0">
                <a:solidFill>
                  <a:schemeClr val="tx1"/>
                </a:solidFill>
              </a:rPr>
              <a:t>Self-Organized Teams</a:t>
            </a:r>
          </a:p>
        </p:txBody>
      </p:sp>
      <p:pic>
        <p:nvPicPr>
          <p:cNvPr id="32771" name="Content Placeholder 4" descr="Stockbrokers on the NYSE" title="Stockbrokers"/>
          <p:cNvPicPr>
            <a:picLocks noGrp="1" noChangeAspect="1"/>
          </p:cNvPicPr>
          <p:nvPr>
            <p:ph idx="1"/>
          </p:nvPr>
        </p:nvPicPr>
        <p:blipFill>
          <a:blip r:embed="rId3"/>
          <a:srcRect/>
          <a:stretch>
            <a:fillRect/>
          </a:stretch>
        </p:blipFill>
        <p:spPr>
          <a:xfrm>
            <a:off x="4616895" y="1165035"/>
            <a:ext cx="4078986" cy="2643230"/>
          </a:xfrm>
          <a:prstGeom prst="rect">
            <a:avLst/>
          </a:prstGeom>
          <a:ln>
            <a:noFill/>
          </a:ln>
          <a:effectLst>
            <a:softEdge rad="112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85" y="1219200"/>
            <a:ext cx="3168630" cy="47053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9150" y="4017985"/>
            <a:ext cx="3981450" cy="1774780"/>
          </a:xfrm>
          <a:prstGeom prst="rect">
            <a:avLst/>
          </a:prstGeom>
        </p:spPr>
      </p:pic>
      <p:sp>
        <p:nvSpPr>
          <p:cNvPr id="8" name="Flowchart: Connector 7"/>
          <p:cNvSpPr/>
          <p:nvPr/>
        </p:nvSpPr>
        <p:spPr>
          <a:xfrm>
            <a:off x="8809375" y="6117733"/>
            <a:ext cx="158887" cy="1382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833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9372"/>
            <a:ext cx="7543800" cy="777924"/>
          </a:xfrm>
        </p:spPr>
        <p:txBody>
          <a:bodyPr>
            <a:normAutofit/>
          </a:bodyPr>
          <a:lstStyle/>
          <a:p>
            <a:pPr algn="ctr"/>
            <a:r>
              <a:rPr lang="en-US" dirty="0" smtClean="0">
                <a:solidFill>
                  <a:schemeClr val="tx1"/>
                </a:solidFill>
                <a:effectLst>
                  <a:outerShdw blurRad="38100" dist="38100" dir="2700000" algn="tl">
                    <a:srgbClr val="000000">
                      <a:alpha val="43137"/>
                    </a:srgbClr>
                  </a:outerShdw>
                </a:effectLst>
              </a:rPr>
              <a:t>Individual Approach</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1475" y="1188351"/>
            <a:ext cx="8526865" cy="4917174"/>
          </a:xfrm>
        </p:spPr>
        <p:txBody>
          <a:bodyPr>
            <a:normAutofit lnSpcReduction="10000"/>
          </a:bodyPr>
          <a:lstStyle/>
          <a:p>
            <a:pPr>
              <a:buFont typeface="Wingdings" panose="05000000000000000000" pitchFamily="2" charset="2"/>
              <a:buChar char="§"/>
            </a:pPr>
            <a:r>
              <a:rPr lang="en-US" sz="2800" dirty="0" smtClean="0">
                <a:solidFill>
                  <a:schemeClr val="tx1"/>
                </a:solidFill>
                <a:latin typeface="Calibri" panose="020F0502020204030204" pitchFamily="34" charset="0"/>
              </a:rPr>
              <a:t> Take </a:t>
            </a:r>
            <a:r>
              <a:rPr lang="en-US" sz="2800" dirty="0">
                <a:solidFill>
                  <a:schemeClr val="tx1"/>
                </a:solidFill>
                <a:latin typeface="Calibri" panose="020F0502020204030204" pitchFamily="34" charset="0"/>
              </a:rPr>
              <a:t>ownership over their career </a:t>
            </a:r>
            <a:r>
              <a:rPr lang="en-US" sz="2800" dirty="0" smtClean="0">
                <a:solidFill>
                  <a:schemeClr val="tx1"/>
                </a:solidFill>
                <a:latin typeface="Calibri" panose="020F0502020204030204" pitchFamily="34" charset="0"/>
              </a:rPr>
              <a:t>path</a:t>
            </a:r>
          </a:p>
          <a:p>
            <a:pPr marL="0" indent="0">
              <a:buNone/>
            </a:pPr>
            <a:endParaRPr lang="en-US" sz="2800" dirty="0" smtClean="0">
              <a:solidFill>
                <a:schemeClr val="tx1"/>
              </a:solidFill>
              <a:latin typeface="Calibri" panose="020F0502020204030204" pitchFamily="34" charset="0"/>
            </a:endParaRPr>
          </a:p>
          <a:p>
            <a:pPr>
              <a:spcBef>
                <a:spcPts val="0"/>
              </a:spcBef>
              <a:spcAft>
                <a:spcPts val="0"/>
              </a:spcAft>
              <a:buFont typeface="Wingdings" panose="05000000000000000000" pitchFamily="2" charset="2"/>
              <a:buChar char="§"/>
            </a:pPr>
            <a:r>
              <a:rPr lang="en-US" sz="2800" dirty="0" smtClean="0">
                <a:solidFill>
                  <a:schemeClr val="tx1"/>
                </a:solidFill>
                <a:latin typeface="Calibri" panose="020F0502020204030204" pitchFamily="34" charset="0"/>
              </a:rPr>
              <a:t> Prioritize “balanced” personal development and align it</a:t>
            </a:r>
          </a:p>
          <a:p>
            <a:pPr marL="0" indent="0">
              <a:spcBef>
                <a:spcPts val="0"/>
              </a:spcBef>
              <a:spcAft>
                <a:spcPts val="0"/>
              </a:spcAft>
              <a:buNone/>
            </a:pPr>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  with where they want to be in their career</a:t>
            </a:r>
          </a:p>
          <a:p>
            <a:pPr marL="0" indent="0">
              <a:spcBef>
                <a:spcPts val="0"/>
              </a:spcBef>
              <a:spcAft>
                <a:spcPts val="0"/>
              </a:spcAft>
              <a:buNone/>
            </a:pPr>
            <a:endParaRPr lang="en-US" sz="2800" dirty="0" smtClean="0">
              <a:solidFill>
                <a:schemeClr val="tx1"/>
              </a:solidFill>
              <a:latin typeface="Calibri" panose="020F0502020204030204" pitchFamily="34" charset="0"/>
            </a:endParaRPr>
          </a:p>
          <a:p>
            <a:pPr>
              <a:spcBef>
                <a:spcPts val="0"/>
              </a:spcBef>
              <a:spcAft>
                <a:spcPts val="0"/>
              </a:spcAft>
              <a:buFont typeface="Wingdings" panose="05000000000000000000" pitchFamily="2" charset="2"/>
              <a:buChar char="§"/>
            </a:pPr>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Objectively benchmark their current business,</a:t>
            </a:r>
          </a:p>
          <a:p>
            <a:pPr marL="0" indent="0">
              <a:spcBef>
                <a:spcPts val="0"/>
              </a:spcBef>
              <a:spcAft>
                <a:spcPts val="0"/>
              </a:spcAft>
              <a:buNone/>
            </a:pPr>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  professional and whole self skills</a:t>
            </a:r>
          </a:p>
          <a:p>
            <a:pPr marL="0" indent="0">
              <a:spcBef>
                <a:spcPts val="0"/>
              </a:spcBef>
              <a:spcAft>
                <a:spcPts val="0"/>
              </a:spcAft>
              <a:buNone/>
            </a:pPr>
            <a:endParaRPr lang="en-US" sz="2800" dirty="0" smtClean="0">
              <a:solidFill>
                <a:schemeClr val="tx1"/>
              </a:solidFill>
              <a:latin typeface="Calibri" panose="020F0502020204030204" pitchFamily="34" charset="0"/>
            </a:endParaRPr>
          </a:p>
          <a:p>
            <a:pPr>
              <a:spcBef>
                <a:spcPts val="0"/>
              </a:spcBef>
              <a:spcAft>
                <a:spcPts val="0"/>
              </a:spcAft>
              <a:buFont typeface="Wingdings" panose="05000000000000000000" pitchFamily="2" charset="2"/>
              <a:buChar char="§"/>
            </a:pPr>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Develop a plan and realistic approach to development </a:t>
            </a:r>
          </a:p>
          <a:p>
            <a:pPr marL="0" indent="0">
              <a:spcBef>
                <a:spcPts val="0"/>
              </a:spcBef>
              <a:spcAft>
                <a:spcPts val="0"/>
              </a:spcAft>
              <a:buNone/>
            </a:pPr>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  of their “T” </a:t>
            </a:r>
          </a:p>
          <a:p>
            <a:pPr marL="0" indent="0">
              <a:spcBef>
                <a:spcPts val="0"/>
              </a:spcBef>
              <a:spcAft>
                <a:spcPts val="0"/>
              </a:spcAft>
              <a:buNone/>
            </a:pPr>
            <a:endParaRPr lang="en-US" sz="2800" dirty="0" smtClean="0">
              <a:solidFill>
                <a:schemeClr val="tx1"/>
              </a:solidFill>
              <a:latin typeface="Calibri" panose="020F0502020204030204" pitchFamily="34" charset="0"/>
            </a:endParaRPr>
          </a:p>
          <a:p>
            <a:pPr>
              <a:buFont typeface="Wingdings" panose="05000000000000000000" pitchFamily="2" charset="2"/>
              <a:buChar char="§"/>
            </a:pPr>
            <a:r>
              <a:rPr lang="en-US" sz="2800" b="1"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Be open to </a:t>
            </a:r>
            <a:r>
              <a:rPr lang="en-US" sz="2800" dirty="0">
                <a:solidFill>
                  <a:schemeClr val="tx1"/>
                </a:solidFill>
                <a:latin typeface="Calibri" panose="020F0502020204030204" pitchFamily="34" charset="0"/>
              </a:rPr>
              <a:t>r</a:t>
            </a:r>
            <a:r>
              <a:rPr lang="en-US" sz="2800" dirty="0" smtClean="0">
                <a:solidFill>
                  <a:schemeClr val="tx1"/>
                </a:solidFill>
                <a:latin typeface="Calibri" panose="020F0502020204030204" pitchFamily="34" charset="0"/>
              </a:rPr>
              <a:t>esetting their course every 6-8 years</a:t>
            </a:r>
          </a:p>
          <a:p>
            <a:pPr marL="0" indent="0">
              <a:buNone/>
            </a:pPr>
            <a:endParaRPr lang="en-US" sz="2800" dirty="0" smtClean="0"/>
          </a:p>
        </p:txBody>
      </p:sp>
    </p:spTree>
    <p:extLst>
      <p:ext uri="{BB962C8B-B14F-4D97-AF65-F5344CB8AC3E}">
        <p14:creationId xmlns:p14="http://schemas.microsoft.com/office/powerpoint/2010/main" val="4126862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647"/>
            <a:ext cx="7855214" cy="777924"/>
          </a:xfrm>
        </p:spPr>
        <p:txBody>
          <a:bodyPr>
            <a:normAutofit/>
          </a:bodyPr>
          <a:lstStyle/>
          <a:p>
            <a:r>
              <a:rPr lang="en-US" dirty="0" smtClean="0">
                <a:solidFill>
                  <a:schemeClr val="tx1"/>
                </a:solidFill>
              </a:rPr>
              <a:t>Summary </a:t>
            </a:r>
            <a:endParaRPr lang="en-US" dirty="0">
              <a:solidFill>
                <a:schemeClr val="tx1"/>
              </a:solidFill>
            </a:endParaRPr>
          </a:p>
        </p:txBody>
      </p:sp>
      <p:sp>
        <p:nvSpPr>
          <p:cNvPr id="3" name="Content Placeholder 2"/>
          <p:cNvSpPr>
            <a:spLocks noGrp="1"/>
          </p:cNvSpPr>
          <p:nvPr>
            <p:ph idx="1"/>
          </p:nvPr>
        </p:nvSpPr>
        <p:spPr>
          <a:xfrm>
            <a:off x="822960" y="957532"/>
            <a:ext cx="8073390" cy="4911563"/>
          </a:xfrm>
        </p:spPr>
        <p:txBody>
          <a:bodyPr>
            <a:normAutofit fontScale="92500" lnSpcReduction="20000"/>
          </a:bodyPr>
          <a:lstStyle/>
          <a:p>
            <a:pPr marL="457200" indent="-457200">
              <a:buClrTx/>
              <a:buFont typeface="+mj-lt"/>
              <a:buAutoNum type="arabicPeriod"/>
            </a:pPr>
            <a:r>
              <a:rPr lang="en-US" sz="2200" dirty="0" smtClean="0">
                <a:solidFill>
                  <a:schemeClr val="tx1"/>
                </a:solidFill>
              </a:rPr>
              <a:t>The Leadership GAP is </a:t>
            </a:r>
            <a:r>
              <a:rPr lang="en-US" sz="2200" b="1" dirty="0">
                <a:solidFill>
                  <a:schemeClr val="tx1"/>
                </a:solidFill>
              </a:rPr>
              <a:t>M</a:t>
            </a:r>
            <a:r>
              <a:rPr lang="en-US" sz="2200" b="1" dirty="0" smtClean="0">
                <a:solidFill>
                  <a:schemeClr val="tx1"/>
                </a:solidFill>
              </a:rPr>
              <a:t>assive</a:t>
            </a:r>
          </a:p>
          <a:p>
            <a:pPr marL="749800" lvl="1" indent="-457200">
              <a:buClr>
                <a:srgbClr val="FF9900"/>
              </a:buClr>
              <a:buFont typeface="Arial" panose="020B0604020202020204" pitchFamily="34" charset="0"/>
              <a:buChar char="•"/>
            </a:pPr>
            <a:r>
              <a:rPr lang="en-US" sz="2200" dirty="0" smtClean="0">
                <a:solidFill>
                  <a:schemeClr val="tx1"/>
                </a:solidFill>
              </a:rPr>
              <a:t>Opportunities abound for T-shaped professionals</a:t>
            </a:r>
          </a:p>
          <a:p>
            <a:pPr marL="457200" indent="-457200">
              <a:buClrTx/>
              <a:buFont typeface="+mj-lt"/>
              <a:buAutoNum type="arabicPeriod"/>
            </a:pPr>
            <a:r>
              <a:rPr lang="en-US" sz="2200" dirty="0" smtClean="0">
                <a:solidFill>
                  <a:schemeClr val="tx1"/>
                </a:solidFill>
              </a:rPr>
              <a:t>Disrupted Workforce: rapid change in business skill requirements are being driven by IT</a:t>
            </a:r>
          </a:p>
          <a:p>
            <a:pPr marL="749800" lvl="1" indent="-457200">
              <a:buClr>
                <a:srgbClr val="FF9900"/>
              </a:buClr>
              <a:buFont typeface="Arial" panose="020B0604020202020204" pitchFamily="34" charset="0"/>
              <a:buChar char="•"/>
            </a:pPr>
            <a:r>
              <a:rPr lang="en-US" sz="2200" dirty="0" smtClean="0">
                <a:solidFill>
                  <a:schemeClr val="tx1"/>
                </a:solidFill>
              </a:rPr>
              <a:t>Balance “hard skills” with “soft skills”</a:t>
            </a:r>
          </a:p>
          <a:p>
            <a:pPr marL="457200" indent="-457200">
              <a:buClrTx/>
              <a:buFont typeface="+mj-lt"/>
              <a:buAutoNum type="arabicPeriod"/>
            </a:pPr>
            <a:r>
              <a:rPr lang="en-US" sz="2200" dirty="0" smtClean="0">
                <a:solidFill>
                  <a:schemeClr val="tx1"/>
                </a:solidFill>
              </a:rPr>
              <a:t>Converting I’s to T’s</a:t>
            </a:r>
          </a:p>
          <a:p>
            <a:pPr marL="749800" lvl="1" indent="-457200">
              <a:buClr>
                <a:srgbClr val="FF9900"/>
              </a:buClr>
              <a:buFont typeface="Arial" panose="020B0604020202020204" pitchFamily="34" charset="0"/>
              <a:buChar char="•"/>
            </a:pPr>
            <a:r>
              <a:rPr lang="en-US" sz="2200" dirty="0" smtClean="0">
                <a:solidFill>
                  <a:schemeClr val="tx1"/>
                </a:solidFill>
              </a:rPr>
              <a:t>Must shift mindset, awareness, prioritize continuing education path</a:t>
            </a:r>
          </a:p>
          <a:p>
            <a:pPr marL="457200" indent="-457200">
              <a:buClrTx/>
              <a:buFont typeface="+mj-lt"/>
              <a:buAutoNum type="arabicPeriod"/>
            </a:pPr>
            <a:r>
              <a:rPr lang="en-US" sz="2200" dirty="0" smtClean="0">
                <a:solidFill>
                  <a:schemeClr val="tx1"/>
                </a:solidFill>
              </a:rPr>
              <a:t> Company Culture: Drives workforce leadership requirements</a:t>
            </a:r>
          </a:p>
          <a:p>
            <a:pPr marL="749800" lvl="1" indent="-457200">
              <a:buClr>
                <a:srgbClr val="FF9900"/>
              </a:buClr>
              <a:buFont typeface="Arial" panose="020B0604020202020204" pitchFamily="34" charset="0"/>
              <a:buChar char="•"/>
            </a:pPr>
            <a:r>
              <a:rPr lang="en-US" sz="2200" dirty="0" err="1" smtClean="0">
                <a:solidFill>
                  <a:schemeClr val="tx1"/>
                </a:solidFill>
              </a:rPr>
              <a:t>Heirarchy</a:t>
            </a:r>
            <a:r>
              <a:rPr lang="en-US" sz="2200" dirty="0" smtClean="0">
                <a:solidFill>
                  <a:schemeClr val="tx1"/>
                </a:solidFill>
              </a:rPr>
              <a:t> vs. Open Organization</a:t>
            </a:r>
          </a:p>
          <a:p>
            <a:pPr marL="457200" indent="-457200">
              <a:buClr>
                <a:schemeClr val="tx1">
                  <a:lumMod val="65000"/>
                  <a:lumOff val="35000"/>
                </a:schemeClr>
              </a:buClr>
              <a:buFont typeface="+mj-lt"/>
              <a:buAutoNum type="arabicPeriod"/>
            </a:pPr>
            <a:r>
              <a:rPr lang="en-US" sz="2200" dirty="0" smtClean="0">
                <a:solidFill>
                  <a:schemeClr val="tx1"/>
                </a:solidFill>
              </a:rPr>
              <a:t>Future Leaders Must Own their own Development </a:t>
            </a:r>
          </a:p>
          <a:p>
            <a:pPr marL="635500" lvl="1" indent="-342900">
              <a:buClr>
                <a:srgbClr val="FF9900"/>
              </a:buClr>
              <a:buFont typeface="Arial" panose="020B0604020202020204" pitchFamily="34" charset="0"/>
              <a:buChar char="•"/>
            </a:pPr>
            <a:r>
              <a:rPr lang="en-US" sz="2200" dirty="0" smtClean="0">
                <a:solidFill>
                  <a:schemeClr val="tx1"/>
                </a:solidFill>
              </a:rPr>
              <a:t>Traditional pathways to Leadership will require more discipline </a:t>
            </a:r>
          </a:p>
          <a:p>
            <a:pPr marL="457200" indent="-457200">
              <a:buClrTx/>
              <a:buFont typeface="+mj-lt"/>
              <a:buAutoNum type="arabicPeriod"/>
            </a:pPr>
            <a:r>
              <a:rPr lang="en-US" sz="2200" dirty="0" smtClean="0">
                <a:solidFill>
                  <a:schemeClr val="tx1"/>
                </a:solidFill>
              </a:rPr>
              <a:t>Future Leaders will be T-Shaped Professional Knowledge Workers</a:t>
            </a:r>
          </a:p>
          <a:p>
            <a:pPr marL="635500" lvl="1" indent="-342900">
              <a:buClr>
                <a:srgbClr val="FF9900"/>
              </a:buClr>
              <a:buFont typeface="Arial" panose="020B0604020202020204" pitchFamily="34" charset="0"/>
              <a:buChar char="•"/>
            </a:pPr>
            <a:r>
              <a:rPr lang="en-US" sz="2200" dirty="0" smtClean="0">
                <a:solidFill>
                  <a:schemeClr val="tx1"/>
                </a:solidFill>
              </a:rPr>
              <a:t>Balanced Hard &amp; Soft skills </a:t>
            </a:r>
            <a:r>
              <a:rPr lang="en-US" sz="1300" dirty="0">
                <a:solidFill>
                  <a:schemeClr val="tx1"/>
                </a:solidFill>
                <a:latin typeface="Wingdings" panose="05000000000000000000" pitchFamily="2" charset="2"/>
              </a:rPr>
              <a:t>l</a:t>
            </a:r>
            <a:r>
              <a:rPr lang="en-US" sz="2200" dirty="0" smtClean="0">
                <a:solidFill>
                  <a:schemeClr val="tx1"/>
                </a:solidFill>
              </a:rPr>
              <a:t> Self Aware / Self Managed </a:t>
            </a:r>
            <a:r>
              <a:rPr lang="en-US" sz="1100" dirty="0">
                <a:solidFill>
                  <a:schemeClr val="tx1"/>
                </a:solidFill>
                <a:latin typeface="Wingdings" panose="05000000000000000000" pitchFamily="2" charset="2"/>
              </a:rPr>
              <a:t>l</a:t>
            </a:r>
            <a:r>
              <a:rPr lang="en-US" sz="2200" dirty="0" smtClean="0">
                <a:solidFill>
                  <a:schemeClr val="tx1"/>
                </a:solidFill>
              </a:rPr>
              <a:t> Leadership skills aligned to their Company </a:t>
            </a:r>
            <a:r>
              <a:rPr lang="en-US" sz="1100" dirty="0">
                <a:solidFill>
                  <a:schemeClr val="tx1"/>
                </a:solidFill>
                <a:latin typeface="Wingdings" panose="05000000000000000000" pitchFamily="2" charset="2"/>
              </a:rPr>
              <a:t>l</a:t>
            </a:r>
            <a:r>
              <a:rPr lang="en-US" sz="2200" dirty="0" smtClean="0">
                <a:solidFill>
                  <a:schemeClr val="tx1"/>
                </a:solidFill>
              </a:rPr>
              <a:t> Whole Self </a:t>
            </a:r>
            <a:r>
              <a:rPr lang="en-US" sz="1100" dirty="0">
                <a:solidFill>
                  <a:schemeClr val="tx1"/>
                </a:solidFill>
                <a:latin typeface="Wingdings" panose="05000000000000000000" pitchFamily="2" charset="2"/>
              </a:rPr>
              <a:t>l</a:t>
            </a:r>
            <a:r>
              <a:rPr lang="en-US" sz="2200" dirty="0" smtClean="0">
                <a:solidFill>
                  <a:schemeClr val="tx1"/>
                </a:solidFill>
              </a:rPr>
              <a:t> Autonomous </a:t>
            </a:r>
            <a:r>
              <a:rPr lang="en-US" sz="1100" dirty="0">
                <a:solidFill>
                  <a:schemeClr val="tx1"/>
                </a:solidFill>
                <a:latin typeface="Wingdings" panose="05000000000000000000" pitchFamily="2" charset="2"/>
              </a:rPr>
              <a:t>l</a:t>
            </a:r>
            <a:r>
              <a:rPr lang="en-US" sz="2200" dirty="0" smtClean="0">
                <a:solidFill>
                  <a:schemeClr val="tx1"/>
                </a:solidFill>
              </a:rPr>
              <a:t> Accountable</a:t>
            </a:r>
          </a:p>
          <a:p>
            <a:pPr marL="708651" lvl="3" indent="-342900">
              <a:spcBef>
                <a:spcPts val="1200"/>
              </a:spcBef>
              <a:spcAft>
                <a:spcPts val="200"/>
              </a:spcAft>
              <a:buClr>
                <a:srgbClr val="FF9900"/>
              </a:buClr>
              <a:buSzPct val="100000"/>
              <a:buFont typeface="Arial" panose="020B0604020202020204" pitchFamily="34" charset="0"/>
              <a:buChar char="•"/>
            </a:pPr>
            <a:endParaRPr lang="en-US" sz="1900" dirty="0">
              <a:solidFill>
                <a:schemeClr val="tx1">
                  <a:lumMod val="65000"/>
                  <a:lumOff val="35000"/>
                </a:schemeClr>
              </a:solidFill>
            </a:endParaRPr>
          </a:p>
          <a:p>
            <a:pPr marL="0" indent="0">
              <a:buClrTx/>
              <a:buNone/>
            </a:pPr>
            <a:endParaRPr lang="en-US" dirty="0" smtClean="0">
              <a:solidFill>
                <a:schemeClr val="tx1">
                  <a:lumMod val="65000"/>
                  <a:lumOff val="35000"/>
                </a:schemeClr>
              </a:solidFill>
            </a:endParaRPr>
          </a:p>
          <a:p>
            <a:pPr lvl="1">
              <a:buClr>
                <a:srgbClr val="FF9900"/>
              </a:buClr>
              <a:buFont typeface="Arial" panose="020B0604020202020204" pitchFamily="34" charset="0"/>
              <a:buChar char="•"/>
            </a:pPr>
            <a:endParaRPr lang="en-US" dirty="0" smtClean="0">
              <a:solidFill>
                <a:schemeClr val="tx1"/>
              </a:solidFill>
            </a:endParaRPr>
          </a:p>
          <a:p>
            <a:pPr marL="457200" indent="-457200">
              <a:buClr>
                <a:srgbClr val="FF9900"/>
              </a:buClr>
              <a:buFont typeface="+mj-lt"/>
              <a:buAutoNum type="arabicPeriod"/>
            </a:pPr>
            <a:endParaRPr lang="en-US" dirty="0">
              <a:solidFill>
                <a:schemeClr val="tx1"/>
              </a:solidFill>
            </a:endParaRPr>
          </a:p>
          <a:p>
            <a:pPr marL="457200" indent="-457200">
              <a:buClrTx/>
              <a:buFont typeface="+mj-lt"/>
              <a:buAutoNum type="arabicPeriod"/>
            </a:pPr>
            <a:endParaRPr lang="en-US" dirty="0"/>
          </a:p>
        </p:txBody>
      </p:sp>
    </p:spTree>
    <p:extLst>
      <p:ext uri="{BB962C8B-B14F-4D97-AF65-F5344CB8AC3E}">
        <p14:creationId xmlns:p14="http://schemas.microsoft.com/office/powerpoint/2010/main" val="3113964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effectLst>
                  <a:outerShdw blurRad="38100" dist="38100" dir="2700000" algn="tl">
                    <a:srgbClr val="000000">
                      <a:alpha val="43137"/>
                    </a:srgbClr>
                  </a:outerShdw>
                </a:effectLst>
              </a:rPr>
              <a:t>Open Q &amp; A</a:t>
            </a:r>
            <a:endParaRPr lang="en-US" dirty="0">
              <a:solidFill>
                <a:schemeClr val="tx1"/>
              </a:solidFill>
              <a:effectLst>
                <a:outerShdw blurRad="38100" dist="38100" dir="2700000" algn="tl">
                  <a:srgbClr val="000000">
                    <a:alpha val="43137"/>
                  </a:srgbClr>
                </a:outerShdw>
              </a:effectLst>
            </a:endParaRPr>
          </a:p>
        </p:txBody>
      </p:sp>
      <p:pic>
        <p:nvPicPr>
          <p:cNvPr id="1026" name="Picture 2" descr="http://conben.typepad.com/.a/6a00d834520ed269e20133f297acf2970b-32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151" y="2133622"/>
            <a:ext cx="3048000" cy="3038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71155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13646"/>
            <a:ext cx="7788777" cy="1310329"/>
          </a:xfrm>
        </p:spPr>
        <p:txBody>
          <a:bodyPr>
            <a:normAutofit fontScale="90000"/>
          </a:bodyPr>
          <a:lstStyle/>
          <a:p>
            <a:r>
              <a:rPr lang="en-US" dirty="0" smtClean="0">
                <a:solidFill>
                  <a:schemeClr val="tx1"/>
                </a:solidFill>
                <a:effectLst>
                  <a:outerShdw blurRad="38100" dist="38100" dir="2700000" algn="tl">
                    <a:srgbClr val="000000">
                      <a:alpha val="43137"/>
                    </a:srgbClr>
                  </a:outerShdw>
                </a:effectLst>
              </a:rPr>
              <a:t>Why We Are </a:t>
            </a:r>
            <a:r>
              <a:rPr lang="en-US" dirty="0">
                <a:solidFill>
                  <a:schemeClr val="tx1"/>
                </a:solidFill>
                <a:effectLst>
                  <a:outerShdw blurRad="38100" dist="38100" dir="2700000" algn="tl">
                    <a:srgbClr val="000000">
                      <a:alpha val="43137"/>
                    </a:srgbClr>
                  </a:outerShdw>
                </a:effectLst>
              </a:rPr>
              <a:t>H</a:t>
            </a:r>
            <a:r>
              <a:rPr lang="en-US" dirty="0" smtClean="0">
                <a:solidFill>
                  <a:schemeClr val="tx1"/>
                </a:solidFill>
                <a:effectLst>
                  <a:outerShdw blurRad="38100" dist="38100" dir="2700000" algn="tl">
                    <a:srgbClr val="000000">
                      <a:alpha val="43137"/>
                    </a:srgbClr>
                  </a:outerShdw>
                </a:effectLst>
              </a:rPr>
              <a:t>ere: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Major Disruption in Workers Needed</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586422"/>
            <a:ext cx="7966198" cy="4445883"/>
          </a:xfrm>
        </p:spPr>
        <p:txBody>
          <a:bodyPr>
            <a:normAutofit/>
          </a:bodyPr>
          <a:lstStyle/>
          <a:p>
            <a:pPr>
              <a:buFont typeface="Wingdings" panose="05000000000000000000" pitchFamily="2" charset="2"/>
              <a:buChar char="§"/>
            </a:pPr>
            <a:r>
              <a:rPr lang="en-US" sz="2800" dirty="0" smtClean="0"/>
              <a:t>  Knowledge workers facilitate </a:t>
            </a:r>
            <a:r>
              <a:rPr lang="en-US" sz="2800" b="1" dirty="0" smtClean="0">
                <a:solidFill>
                  <a:srgbClr val="FF0000"/>
                </a:solidFill>
              </a:rPr>
              <a:t>greater productivity</a:t>
            </a:r>
          </a:p>
          <a:p>
            <a:pPr marL="0" indent="0">
              <a:buNone/>
            </a:pPr>
            <a:r>
              <a:rPr lang="en-US" sz="2800" b="1" dirty="0">
                <a:solidFill>
                  <a:srgbClr val="FF0000"/>
                </a:solidFill>
              </a:rPr>
              <a:t> </a:t>
            </a:r>
            <a:r>
              <a:rPr lang="en-US" sz="2800" b="1" dirty="0" smtClean="0">
                <a:solidFill>
                  <a:srgbClr val="FF0000"/>
                </a:solidFill>
              </a:rPr>
              <a:t>   and stronger decision-making</a:t>
            </a:r>
          </a:p>
          <a:p>
            <a:pPr>
              <a:buFont typeface="Wingdings" panose="05000000000000000000" pitchFamily="2" charset="2"/>
              <a:buChar char="§"/>
            </a:pPr>
            <a:r>
              <a:rPr lang="en-US" sz="2800" dirty="0" smtClean="0"/>
              <a:t>  The fate of individuals and companies hinges on T-</a:t>
            </a:r>
          </a:p>
          <a:p>
            <a:pPr marL="0" indent="0">
              <a:buNone/>
            </a:pPr>
            <a:r>
              <a:rPr lang="en-US" sz="2800" dirty="0"/>
              <a:t> </a:t>
            </a:r>
            <a:r>
              <a:rPr lang="en-US" sz="2800" dirty="0" smtClean="0"/>
              <a:t>   shaped people</a:t>
            </a:r>
          </a:p>
          <a:p>
            <a:pPr>
              <a:buFont typeface="Wingdings" panose="05000000000000000000" pitchFamily="2" charset="2"/>
              <a:buChar char="§"/>
            </a:pPr>
            <a:r>
              <a:rPr lang="en-US" sz="2800" dirty="0"/>
              <a:t> </a:t>
            </a:r>
            <a:r>
              <a:rPr lang="en-US" sz="2800" dirty="0" smtClean="0"/>
              <a:t> Unfortunately, T-shaped people are the exception</a:t>
            </a:r>
          </a:p>
          <a:p>
            <a:pPr marL="0" indent="0">
              <a:buNone/>
            </a:pPr>
            <a:r>
              <a:rPr lang="en-US" sz="2800" dirty="0"/>
              <a:t> </a:t>
            </a:r>
            <a:r>
              <a:rPr lang="en-US" sz="2800" dirty="0" smtClean="0"/>
              <a:t>   rather than the rule; not having these well rounded  </a:t>
            </a:r>
          </a:p>
          <a:p>
            <a:pPr marL="0" indent="0">
              <a:buNone/>
            </a:pPr>
            <a:r>
              <a:rPr lang="en-US" sz="2800" dirty="0"/>
              <a:t> </a:t>
            </a:r>
            <a:r>
              <a:rPr lang="en-US" sz="2800" dirty="0" smtClean="0"/>
              <a:t>   leaders adversely affects companies every day</a:t>
            </a:r>
          </a:p>
          <a:p>
            <a:pPr>
              <a:buFont typeface="Wingdings" panose="05000000000000000000" pitchFamily="2" charset="2"/>
              <a:buChar char="§"/>
            </a:pPr>
            <a:r>
              <a:rPr lang="en-US" sz="2800" dirty="0"/>
              <a:t> </a:t>
            </a:r>
            <a:r>
              <a:rPr lang="en-US" sz="2800" dirty="0" smtClean="0"/>
              <a:t> </a:t>
            </a:r>
            <a:r>
              <a:rPr lang="en-US" sz="2800" b="1" dirty="0" smtClean="0">
                <a:solidFill>
                  <a:srgbClr val="C00000"/>
                </a:solidFill>
              </a:rPr>
              <a:t>Is this condition Fatal?  Serious?  Can it be cured?  </a:t>
            </a:r>
            <a:endParaRPr lang="en-US" sz="2800" b="1" dirty="0">
              <a:solidFill>
                <a:srgbClr val="C00000"/>
              </a:solidFill>
            </a:endParaRPr>
          </a:p>
        </p:txBody>
      </p:sp>
      <p:sp>
        <p:nvSpPr>
          <p:cNvPr id="5" name="Flowchart: Connector 4"/>
          <p:cNvSpPr/>
          <p:nvPr/>
        </p:nvSpPr>
        <p:spPr>
          <a:xfrm>
            <a:off x="8809375" y="6117733"/>
            <a:ext cx="158887" cy="1382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692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647"/>
            <a:ext cx="7543800" cy="887106"/>
          </a:xfrm>
        </p:spPr>
        <p:txBody>
          <a:bodyPr/>
          <a:lstStyle/>
          <a:p>
            <a:r>
              <a:rPr lang="en-US" dirty="0" smtClean="0">
                <a:solidFill>
                  <a:schemeClr val="tx1"/>
                </a:solidFill>
                <a:effectLst>
                  <a:outerShdw blurRad="38100" dist="38100" dir="2700000" algn="tl">
                    <a:srgbClr val="000000">
                      <a:alpha val="43137"/>
                    </a:srgbClr>
                  </a:outerShdw>
                </a:effectLst>
              </a:rPr>
              <a:t>T-Shaped Agenda</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59" y="1160060"/>
            <a:ext cx="8157268" cy="4954137"/>
          </a:xfrm>
        </p:spPr>
        <p:txBody>
          <a:bodyPr>
            <a:normAutofit/>
          </a:bodyPr>
          <a:lstStyle/>
          <a:p>
            <a:pPr>
              <a:buFont typeface="Wingdings" panose="05000000000000000000" pitchFamily="2" charset="2"/>
              <a:buChar char="§"/>
            </a:pPr>
            <a:r>
              <a:rPr lang="en-US" sz="2600" dirty="0" smtClean="0"/>
              <a:t>  </a:t>
            </a:r>
            <a:r>
              <a:rPr lang="en-US" sz="2400" dirty="0"/>
              <a:t> Explain the theory of  “I” and “T” shapes skills </a:t>
            </a:r>
          </a:p>
          <a:p>
            <a:pPr>
              <a:buFont typeface="Wingdings" panose="05000000000000000000" pitchFamily="2" charset="2"/>
              <a:buChar char="§"/>
            </a:pPr>
            <a:r>
              <a:rPr lang="en-US" sz="2400" dirty="0"/>
              <a:t>  “I” shaped person …</a:t>
            </a:r>
          </a:p>
          <a:p>
            <a:pPr lvl="1">
              <a:buFont typeface="Courier New" panose="02070309020205020404" pitchFamily="49" charset="0"/>
              <a:buChar char="o"/>
            </a:pPr>
            <a:r>
              <a:rPr lang="en-US" sz="2400" dirty="0"/>
              <a:t> Deep, intensive technical knowledge</a:t>
            </a:r>
          </a:p>
          <a:p>
            <a:pPr lvl="1">
              <a:buFont typeface="Courier New" panose="02070309020205020404" pitchFamily="49" charset="0"/>
              <a:buChar char="o"/>
            </a:pPr>
            <a:r>
              <a:rPr lang="en-US" sz="2400" dirty="0"/>
              <a:t> Lacking broad “soft” skills</a:t>
            </a:r>
          </a:p>
          <a:p>
            <a:pPr>
              <a:buFont typeface="Wingdings" panose="05000000000000000000" pitchFamily="2" charset="2"/>
              <a:buChar char="§"/>
            </a:pPr>
            <a:r>
              <a:rPr lang="en-US" sz="2400" dirty="0"/>
              <a:t>  “T” shaped person …</a:t>
            </a:r>
          </a:p>
          <a:p>
            <a:pPr lvl="1">
              <a:buFont typeface="Courier New" panose="02070309020205020404" pitchFamily="49" charset="0"/>
              <a:buChar char="o"/>
            </a:pPr>
            <a:r>
              <a:rPr lang="en-US" sz="2400" dirty="0"/>
              <a:t> Deep, intensive technical knowledge</a:t>
            </a:r>
          </a:p>
          <a:p>
            <a:pPr lvl="1">
              <a:buFont typeface="Courier New" panose="02070309020205020404" pitchFamily="49" charset="0"/>
              <a:buChar char="o"/>
            </a:pPr>
            <a:r>
              <a:rPr lang="en-US" sz="2400" dirty="0"/>
              <a:t> Possesses skills and experiences outside of technical field</a:t>
            </a:r>
          </a:p>
          <a:p>
            <a:pPr>
              <a:buFont typeface="Wingdings" panose="05000000000000000000" pitchFamily="2" charset="2"/>
              <a:buChar char="§"/>
            </a:pPr>
            <a:r>
              <a:rPr lang="en-US" sz="2400" dirty="0"/>
              <a:t>  T shaped professional is just as technical as I shaped.  BUT – they also possess other skills, experience, and interests.</a:t>
            </a:r>
          </a:p>
          <a:p>
            <a:pPr>
              <a:buFont typeface="Wingdings" panose="05000000000000000000" pitchFamily="2" charset="2"/>
              <a:buChar char="§"/>
            </a:pPr>
            <a:r>
              <a:rPr lang="en-US" sz="2400" dirty="0"/>
              <a:t> Connecting “T” shaped to today’s business needs</a:t>
            </a:r>
            <a:endParaRPr lang="en-US" dirty="0"/>
          </a:p>
        </p:txBody>
      </p:sp>
    </p:spTree>
    <p:extLst>
      <p:ext uri="{BB962C8B-B14F-4D97-AF65-F5344CB8AC3E}">
        <p14:creationId xmlns:p14="http://schemas.microsoft.com/office/powerpoint/2010/main" val="2651012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500" b="1" dirty="0" smtClean="0">
                <a:solidFill>
                  <a:schemeClr val="tx1"/>
                </a:solidFill>
                <a:effectLst>
                  <a:outerShdw blurRad="38100" dist="38100" dir="2700000" algn="tl">
                    <a:srgbClr val="000000">
                      <a:alpha val="43137"/>
                    </a:srgbClr>
                  </a:outerShdw>
                </a:effectLst>
              </a:rPr>
              <a:t>The T-Shaped Professional</a:t>
            </a:r>
            <a:endParaRPr lang="en-US" sz="4500" b="1" dirty="0">
              <a:solidFill>
                <a:schemeClr val="tx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275" y="1321127"/>
            <a:ext cx="5336275" cy="4631906"/>
          </a:xfrm>
          <a:prstGeom prst="rect">
            <a:avLst/>
          </a:prstGeom>
        </p:spPr>
      </p:pic>
      <p:sp>
        <p:nvSpPr>
          <p:cNvPr id="8" name="TextBox 7"/>
          <p:cNvSpPr txBox="1"/>
          <p:nvPr/>
        </p:nvSpPr>
        <p:spPr>
          <a:xfrm>
            <a:off x="7738281" y="5605298"/>
            <a:ext cx="1352953" cy="430885"/>
          </a:xfrm>
          <a:prstGeom prst="rect">
            <a:avLst/>
          </a:prstGeom>
          <a:noFill/>
        </p:spPr>
        <p:txBody>
          <a:bodyPr wrap="square" lIns="91438" tIns="45719" rIns="91438" bIns="45719" rtlCol="0">
            <a:spAutoFit/>
          </a:bodyPr>
          <a:lstStyle/>
          <a:p>
            <a:r>
              <a:rPr lang="en-US" sz="1100" dirty="0"/>
              <a:t>c</a:t>
            </a:r>
            <a:r>
              <a:rPr lang="en-US" sz="1100" dirty="0" smtClean="0"/>
              <a:t>ourtesy of:</a:t>
            </a:r>
          </a:p>
          <a:p>
            <a:r>
              <a:rPr lang="en-US" sz="1100" dirty="0" err="1" smtClean="0"/>
              <a:t>Egon</a:t>
            </a:r>
            <a:r>
              <a:rPr lang="en-US" sz="1100" dirty="0" smtClean="0"/>
              <a:t> </a:t>
            </a:r>
            <a:r>
              <a:rPr lang="en-US" sz="1100" dirty="0" err="1" smtClean="0"/>
              <a:t>Luftenegger</a:t>
            </a:r>
            <a:endParaRPr lang="en-US" sz="1100" dirty="0"/>
          </a:p>
        </p:txBody>
      </p:sp>
    </p:spTree>
    <p:extLst>
      <p:ext uri="{BB962C8B-B14F-4D97-AF65-F5344CB8AC3E}">
        <p14:creationId xmlns:p14="http://schemas.microsoft.com/office/powerpoint/2010/main" val="302848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outerShdw blurRad="38100" dist="38100" dir="2700000" algn="tl">
                    <a:srgbClr val="000000">
                      <a:alpha val="43137"/>
                    </a:srgbClr>
                  </a:outerShdw>
                </a:effectLst>
              </a:rPr>
              <a:t>Why is being T-Shaped Important?</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928048"/>
            <a:ext cx="7543800" cy="4941047"/>
          </a:xfrm>
        </p:spPr>
        <p:txBody>
          <a:bodyPr>
            <a:normAutofit fontScale="92500"/>
          </a:bodyPr>
          <a:lstStyle/>
          <a:p>
            <a:pPr>
              <a:buFont typeface="Wingdings" panose="05000000000000000000" pitchFamily="2" charset="2"/>
              <a:buChar char="§"/>
            </a:pPr>
            <a:r>
              <a:rPr lang="en-US" sz="2400" dirty="0" smtClean="0"/>
              <a:t>  </a:t>
            </a:r>
            <a:r>
              <a:rPr lang="en-US" sz="2600" dirty="0" smtClean="0"/>
              <a:t>Well rounded individuals have clear advantages over</a:t>
            </a:r>
          </a:p>
          <a:p>
            <a:pPr marL="0" indent="0">
              <a:buNone/>
            </a:pPr>
            <a:r>
              <a:rPr lang="en-US" sz="2600" dirty="0"/>
              <a:t> </a:t>
            </a:r>
            <a:r>
              <a:rPr lang="en-US" sz="2600" dirty="0" smtClean="0"/>
              <a:t>  people who are more narrowly focused</a:t>
            </a:r>
          </a:p>
          <a:p>
            <a:pPr>
              <a:buFont typeface="Wingdings" panose="05000000000000000000" pitchFamily="2" charset="2"/>
              <a:buChar char="§"/>
            </a:pPr>
            <a:r>
              <a:rPr lang="en-US" sz="2600" dirty="0"/>
              <a:t> </a:t>
            </a:r>
            <a:r>
              <a:rPr lang="en-US" sz="2600" dirty="0" smtClean="0"/>
              <a:t> Translation: </a:t>
            </a:r>
            <a:r>
              <a:rPr lang="en-US" sz="2600" b="1" dirty="0" smtClean="0">
                <a:solidFill>
                  <a:srgbClr val="C00000"/>
                </a:solidFill>
              </a:rPr>
              <a:t>People who have balanced skill sets and also have lives outside of work perform better inside of work!</a:t>
            </a:r>
          </a:p>
          <a:p>
            <a:pPr>
              <a:buFont typeface="Wingdings" panose="05000000000000000000" pitchFamily="2" charset="2"/>
              <a:buChar char="§"/>
            </a:pPr>
            <a:r>
              <a:rPr lang="en-US" sz="2600" dirty="0"/>
              <a:t> </a:t>
            </a:r>
            <a:r>
              <a:rPr lang="en-US" sz="2600" dirty="0" smtClean="0"/>
              <a:t> In the end, this research should lead us to one place:    </a:t>
            </a:r>
          </a:p>
          <a:p>
            <a:pPr marL="0" indent="0">
              <a:buNone/>
            </a:pPr>
            <a:r>
              <a:rPr lang="en-US" sz="2600" dirty="0"/>
              <a:t> </a:t>
            </a:r>
            <a:r>
              <a:rPr lang="en-US" sz="2600" dirty="0" smtClean="0"/>
              <a:t>   </a:t>
            </a:r>
            <a:r>
              <a:rPr lang="en-US" sz="2600" b="1" u="sng" dirty="0">
                <a:solidFill>
                  <a:schemeClr val="bg2">
                    <a:lumMod val="25000"/>
                  </a:schemeClr>
                </a:solidFill>
                <a:effectLst>
                  <a:outerShdw blurRad="38100" dist="38100" dir="2700000" algn="tl">
                    <a:srgbClr val="000000">
                      <a:alpha val="43137"/>
                    </a:srgbClr>
                  </a:outerShdw>
                </a:effectLst>
              </a:rPr>
              <a:t>H</a:t>
            </a:r>
            <a:r>
              <a:rPr lang="en-US" sz="2600" b="1" u="sng" dirty="0" smtClean="0">
                <a:solidFill>
                  <a:schemeClr val="bg2">
                    <a:lumMod val="25000"/>
                  </a:schemeClr>
                </a:solidFill>
                <a:effectLst>
                  <a:outerShdw blurRad="38100" dist="38100" dir="2700000" algn="tl">
                    <a:srgbClr val="000000">
                      <a:alpha val="43137"/>
                    </a:srgbClr>
                  </a:outerShdw>
                </a:effectLst>
              </a:rPr>
              <a:t>elp us achieve our </a:t>
            </a:r>
            <a:r>
              <a:rPr lang="en-US" sz="2600" b="1" u="sng" dirty="0">
                <a:solidFill>
                  <a:schemeClr val="bg2">
                    <a:lumMod val="25000"/>
                  </a:schemeClr>
                </a:solidFill>
                <a:effectLst>
                  <a:outerShdw blurRad="38100" dist="38100" dir="2700000" algn="tl">
                    <a:srgbClr val="000000">
                      <a:alpha val="43137"/>
                    </a:srgbClr>
                  </a:outerShdw>
                </a:effectLst>
              </a:rPr>
              <a:t>professional and personal </a:t>
            </a:r>
            <a:r>
              <a:rPr lang="en-US" sz="2600" b="1" u="sng" dirty="0" smtClean="0">
                <a:solidFill>
                  <a:schemeClr val="bg2">
                    <a:lumMod val="25000"/>
                  </a:schemeClr>
                </a:solidFill>
                <a:effectLst>
                  <a:outerShdw blurRad="38100" dist="38100" dir="2700000" algn="tl">
                    <a:srgbClr val="000000">
                      <a:alpha val="43137"/>
                    </a:srgbClr>
                  </a:outerShdw>
                </a:effectLst>
              </a:rPr>
              <a:t>life goals </a:t>
            </a:r>
          </a:p>
          <a:p>
            <a:pPr>
              <a:buFont typeface="Wingdings" panose="05000000000000000000" pitchFamily="2" charset="2"/>
              <a:buChar char="§"/>
            </a:pPr>
            <a:r>
              <a:rPr lang="en-US" sz="2600" dirty="0" smtClean="0"/>
              <a:t>  A well-rounded person has a better chance of realizing   </a:t>
            </a:r>
          </a:p>
          <a:p>
            <a:pPr marL="0" indent="0">
              <a:buNone/>
            </a:pPr>
            <a:r>
              <a:rPr lang="en-US" sz="2600" dirty="0"/>
              <a:t> </a:t>
            </a:r>
            <a:r>
              <a:rPr lang="en-US" sz="2600" dirty="0" smtClean="0"/>
              <a:t>   their professional and personal goals </a:t>
            </a:r>
          </a:p>
          <a:p>
            <a:pPr>
              <a:buFont typeface="Wingdings" panose="05000000000000000000" pitchFamily="2" charset="2"/>
              <a:buChar char="§"/>
            </a:pPr>
            <a:r>
              <a:rPr lang="en-US" sz="2600" dirty="0" smtClean="0"/>
              <a:t>  </a:t>
            </a:r>
            <a:r>
              <a:rPr lang="en-US" sz="2600" b="1" dirty="0" smtClean="0"/>
              <a:t>Identifying, recruiting, hiring, training, and promoting T-</a:t>
            </a:r>
          </a:p>
          <a:p>
            <a:pPr marL="0" indent="0">
              <a:buNone/>
            </a:pPr>
            <a:r>
              <a:rPr lang="en-US" sz="2600" b="1" dirty="0" smtClean="0"/>
              <a:t>    shaped professionals is critical to your company’s success</a:t>
            </a:r>
          </a:p>
        </p:txBody>
      </p:sp>
      <p:sp>
        <p:nvSpPr>
          <p:cNvPr id="4" name="Flowchart: Connector 3"/>
          <p:cNvSpPr/>
          <p:nvPr/>
        </p:nvSpPr>
        <p:spPr>
          <a:xfrm>
            <a:off x="8809375" y="6117733"/>
            <a:ext cx="158887" cy="1382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959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The I-Shaped Professional</a:t>
            </a:r>
            <a:endParaRPr lang="en-US" b="1" dirty="0">
              <a:solidFill>
                <a:schemeClr val="tx1"/>
              </a:solidFill>
              <a:effectLst>
                <a:outerShdw blurRad="38100" dist="38100" dir="2700000" algn="tl">
                  <a:srgbClr val="000000">
                    <a:alpha val="43137"/>
                  </a:srgbClr>
                </a:outerShdw>
              </a:effectLst>
            </a:endParaRPr>
          </a:p>
        </p:txBody>
      </p:sp>
      <p:sp>
        <p:nvSpPr>
          <p:cNvPr id="10" name="Rectangle 9"/>
          <p:cNvSpPr/>
          <p:nvPr/>
        </p:nvSpPr>
        <p:spPr>
          <a:xfrm>
            <a:off x="1071779" y="1854222"/>
            <a:ext cx="958966" cy="3832964"/>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2" name="TextBox 11"/>
          <p:cNvSpPr txBox="1"/>
          <p:nvPr/>
        </p:nvSpPr>
        <p:spPr>
          <a:xfrm>
            <a:off x="2544295" y="2062545"/>
            <a:ext cx="6530693" cy="3785650"/>
          </a:xfrm>
          <a:prstGeom prst="rect">
            <a:avLst/>
          </a:prstGeom>
          <a:noFill/>
        </p:spPr>
        <p:txBody>
          <a:bodyPr wrap="square" lIns="91438" tIns="45719" rIns="91438" bIns="45719" rtlCol="0">
            <a:spAutoFit/>
          </a:bodyPr>
          <a:lstStyle/>
          <a:p>
            <a:pPr marL="285744" indent="-285744">
              <a:buFont typeface="Wingdings" panose="05000000000000000000" pitchFamily="2" charset="2"/>
              <a:buChar char="§"/>
            </a:pPr>
            <a:r>
              <a:rPr lang="en-US" sz="2400" dirty="0" smtClean="0">
                <a:solidFill>
                  <a:schemeClr val="tx1">
                    <a:lumMod val="75000"/>
                    <a:lumOff val="25000"/>
                  </a:schemeClr>
                </a:solidFill>
              </a:rPr>
              <a:t>Deep knowledge in a narrow area</a:t>
            </a:r>
          </a:p>
          <a:p>
            <a:endParaRPr lang="en-US" sz="2400" dirty="0" smtClean="0">
              <a:solidFill>
                <a:schemeClr val="tx1">
                  <a:lumMod val="75000"/>
                  <a:lumOff val="25000"/>
                </a:schemeClr>
              </a:solidFill>
            </a:endParaRPr>
          </a:p>
          <a:p>
            <a:pPr marL="285744" indent="-285744">
              <a:buFont typeface="Wingdings" panose="05000000000000000000" pitchFamily="2" charset="2"/>
              <a:buChar char="§"/>
            </a:pPr>
            <a:r>
              <a:rPr lang="en-US" sz="2400" dirty="0" smtClean="0">
                <a:solidFill>
                  <a:schemeClr val="tx1">
                    <a:lumMod val="75000"/>
                    <a:lumOff val="25000"/>
                  </a:schemeClr>
                </a:solidFill>
              </a:rPr>
              <a:t>Intensive study over many years</a:t>
            </a:r>
          </a:p>
          <a:p>
            <a:endParaRPr lang="en-US" sz="2400" dirty="0" smtClean="0">
              <a:solidFill>
                <a:schemeClr val="tx1">
                  <a:lumMod val="75000"/>
                  <a:lumOff val="25000"/>
                </a:schemeClr>
              </a:solidFill>
            </a:endParaRPr>
          </a:p>
          <a:p>
            <a:pPr marL="285744" indent="-285744">
              <a:buFont typeface="Wingdings" panose="05000000000000000000" pitchFamily="2" charset="2"/>
              <a:buChar char="§"/>
            </a:pPr>
            <a:r>
              <a:rPr lang="en-US" sz="2400" dirty="0" smtClean="0">
                <a:solidFill>
                  <a:schemeClr val="tx1">
                    <a:lumMod val="75000"/>
                    <a:lumOff val="25000"/>
                  </a:schemeClr>
                </a:solidFill>
              </a:rPr>
              <a:t>An authority in his or her field</a:t>
            </a:r>
          </a:p>
          <a:p>
            <a:endParaRPr lang="en-US" sz="2400" dirty="0" smtClean="0">
              <a:solidFill>
                <a:schemeClr val="tx1">
                  <a:lumMod val="75000"/>
                  <a:lumOff val="25000"/>
                </a:schemeClr>
              </a:solidFill>
            </a:endParaRPr>
          </a:p>
          <a:p>
            <a:pPr marL="285744" indent="-285744">
              <a:buFont typeface="Wingdings" panose="05000000000000000000" pitchFamily="2" charset="2"/>
              <a:buChar char="§"/>
            </a:pPr>
            <a:r>
              <a:rPr lang="en-US" sz="2400" dirty="0" smtClean="0">
                <a:solidFill>
                  <a:schemeClr val="tx1">
                    <a:lumMod val="75000"/>
                    <a:lumOff val="25000"/>
                  </a:schemeClr>
                </a:solidFill>
              </a:rPr>
              <a:t>A knowledge expert, programmer, engineer, scientist, or technician</a:t>
            </a:r>
          </a:p>
          <a:p>
            <a:endParaRPr lang="en-US" sz="2400" dirty="0" smtClean="0">
              <a:solidFill>
                <a:schemeClr val="tx1">
                  <a:lumMod val="75000"/>
                  <a:lumOff val="25000"/>
                </a:schemeClr>
              </a:solidFill>
            </a:endParaRPr>
          </a:p>
          <a:p>
            <a:pPr marL="285744" indent="-285744">
              <a:buFont typeface="Wingdings" panose="05000000000000000000" pitchFamily="2" charset="2"/>
              <a:buChar char="§"/>
            </a:pPr>
            <a:r>
              <a:rPr lang="en-US" sz="2400" dirty="0" smtClean="0">
                <a:solidFill>
                  <a:schemeClr val="tx1">
                    <a:lumMod val="75000"/>
                    <a:lumOff val="25000"/>
                  </a:schemeClr>
                </a:solidFill>
              </a:rPr>
              <a:t>Indispensable to the company</a:t>
            </a:r>
          </a:p>
        </p:txBody>
      </p:sp>
    </p:spTree>
    <p:extLst>
      <p:ext uri="{BB962C8B-B14F-4D97-AF65-F5344CB8AC3E}">
        <p14:creationId xmlns:p14="http://schemas.microsoft.com/office/powerpoint/2010/main" val="1055067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6479"/>
            <a:ext cx="7543800" cy="777924"/>
          </a:xfrm>
        </p:spPr>
        <p:txBody>
          <a:bodyPr/>
          <a:lstStyle/>
          <a:p>
            <a:r>
              <a:rPr lang="en-US" dirty="0" smtClean="0">
                <a:solidFill>
                  <a:schemeClr val="tx1"/>
                </a:solidFill>
                <a:effectLst>
                  <a:outerShdw blurRad="38100" dist="38100" dir="2700000" algn="tl">
                    <a:srgbClr val="000000">
                      <a:alpha val="43137"/>
                    </a:srgbClr>
                  </a:outerShdw>
                </a:effectLst>
              </a:rPr>
              <a:t>Structure of the I-Shape…</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979" y="1187353"/>
            <a:ext cx="8175009" cy="4531614"/>
          </a:xfrm>
        </p:spPr>
        <p:txBody>
          <a:bodyPr>
            <a:normAutofit fontScale="92500" lnSpcReduction="20000"/>
          </a:bodyPr>
          <a:lstStyle/>
          <a:p>
            <a:pPr>
              <a:spcBef>
                <a:spcPts val="0"/>
              </a:spcBef>
              <a:spcAft>
                <a:spcPts val="0"/>
              </a:spcAft>
              <a:buFont typeface="Wingdings" panose="05000000000000000000" pitchFamily="2" charset="2"/>
              <a:buChar char="§"/>
            </a:pPr>
            <a:r>
              <a:rPr lang="en-US" sz="2800" dirty="0" smtClean="0"/>
              <a:t>  The “I” in I-shaped  professional looks a lot like the #</a:t>
            </a:r>
          </a:p>
          <a:p>
            <a:pPr marL="0" indent="0">
              <a:spcBef>
                <a:spcPts val="0"/>
              </a:spcBef>
              <a:spcAft>
                <a:spcPts val="0"/>
              </a:spcAft>
              <a:buNone/>
            </a:pPr>
            <a:r>
              <a:rPr lang="en-US" sz="2800" dirty="0" smtClean="0"/>
              <a:t>    ______________?</a:t>
            </a:r>
          </a:p>
          <a:p>
            <a:pPr marL="0" indent="0">
              <a:spcBef>
                <a:spcPts val="0"/>
              </a:spcBef>
              <a:spcAft>
                <a:spcPts val="0"/>
              </a:spcAft>
              <a:buNone/>
            </a:pPr>
            <a:endParaRPr lang="en-US" sz="2800" dirty="0" smtClean="0"/>
          </a:p>
          <a:p>
            <a:pPr>
              <a:spcBef>
                <a:spcPts val="0"/>
              </a:spcBef>
              <a:spcAft>
                <a:spcPts val="0"/>
              </a:spcAft>
              <a:buFont typeface="Wingdings" panose="05000000000000000000" pitchFamily="2" charset="2"/>
              <a:buChar char="§"/>
            </a:pPr>
            <a:r>
              <a:rPr lang="en-US" sz="2800" dirty="0"/>
              <a:t> </a:t>
            </a:r>
            <a:r>
              <a:rPr lang="en-US" sz="2800" dirty="0" smtClean="0"/>
              <a:t> This is not by accident</a:t>
            </a:r>
          </a:p>
          <a:p>
            <a:pPr marL="0" indent="0">
              <a:spcBef>
                <a:spcPts val="0"/>
              </a:spcBef>
              <a:spcAft>
                <a:spcPts val="0"/>
              </a:spcAft>
              <a:buNone/>
            </a:pPr>
            <a:endParaRPr lang="en-US" sz="2800" dirty="0" smtClean="0"/>
          </a:p>
          <a:p>
            <a:pPr>
              <a:spcBef>
                <a:spcPts val="0"/>
              </a:spcBef>
              <a:spcAft>
                <a:spcPts val="0"/>
              </a:spcAft>
              <a:buFont typeface="Wingdings" panose="05000000000000000000" pitchFamily="2" charset="2"/>
              <a:buChar char="§"/>
            </a:pPr>
            <a:r>
              <a:rPr lang="en-US" sz="2800" dirty="0"/>
              <a:t> </a:t>
            </a:r>
            <a:r>
              <a:rPr lang="en-US" sz="2800" dirty="0" smtClean="0"/>
              <a:t> </a:t>
            </a:r>
            <a:r>
              <a:rPr lang="en-US" sz="2800" u="sng" dirty="0" smtClean="0">
                <a:solidFill>
                  <a:srgbClr val="FF0000"/>
                </a:solidFill>
              </a:rPr>
              <a:t>I-shaped professionals</a:t>
            </a:r>
            <a:r>
              <a:rPr lang="en-US" sz="2800" dirty="0" smtClean="0"/>
              <a:t> tend to be very one-dimensional. </a:t>
            </a:r>
          </a:p>
          <a:p>
            <a:pPr marL="0" indent="0">
              <a:spcBef>
                <a:spcPts val="0"/>
              </a:spcBef>
              <a:spcAft>
                <a:spcPts val="0"/>
              </a:spcAft>
              <a:buNone/>
            </a:pPr>
            <a:r>
              <a:rPr lang="en-US" sz="2800" dirty="0"/>
              <a:t> </a:t>
            </a:r>
            <a:r>
              <a:rPr lang="en-US" sz="2800" dirty="0" smtClean="0"/>
              <a:t>   They know everything about their very narrow field of </a:t>
            </a:r>
            <a:r>
              <a:rPr lang="en-US" sz="2800" dirty="0"/>
              <a:t> </a:t>
            </a:r>
            <a:r>
              <a:rPr lang="en-US" sz="2800" dirty="0" smtClean="0"/>
              <a:t>  </a:t>
            </a:r>
          </a:p>
          <a:p>
            <a:pPr marL="0" indent="0">
              <a:spcBef>
                <a:spcPts val="0"/>
              </a:spcBef>
              <a:spcAft>
                <a:spcPts val="0"/>
              </a:spcAft>
              <a:buNone/>
            </a:pPr>
            <a:r>
              <a:rPr lang="en-US" sz="2800" dirty="0"/>
              <a:t> </a:t>
            </a:r>
            <a:r>
              <a:rPr lang="en-US" sz="2800" dirty="0" smtClean="0"/>
              <a:t>   study, often to the exclusion of everything (and everyone)     </a:t>
            </a:r>
          </a:p>
          <a:p>
            <a:pPr marL="0" indent="0">
              <a:spcBef>
                <a:spcPts val="0"/>
              </a:spcBef>
              <a:spcAft>
                <a:spcPts val="0"/>
              </a:spcAft>
              <a:buNone/>
            </a:pPr>
            <a:r>
              <a:rPr lang="en-US" sz="2800" dirty="0"/>
              <a:t> </a:t>
            </a:r>
            <a:r>
              <a:rPr lang="en-US" sz="2800" dirty="0" smtClean="0"/>
              <a:t>   else</a:t>
            </a:r>
          </a:p>
          <a:p>
            <a:pPr marL="0" indent="0">
              <a:spcBef>
                <a:spcPts val="0"/>
              </a:spcBef>
              <a:spcAft>
                <a:spcPts val="0"/>
              </a:spcAft>
              <a:buNone/>
            </a:pPr>
            <a:endParaRPr lang="en-US" sz="2800" dirty="0" smtClean="0"/>
          </a:p>
          <a:p>
            <a:pPr>
              <a:spcBef>
                <a:spcPts val="0"/>
              </a:spcBef>
              <a:spcAft>
                <a:spcPts val="0"/>
              </a:spcAft>
              <a:buFont typeface="Wingdings" panose="05000000000000000000" pitchFamily="2" charset="2"/>
              <a:buChar char="§"/>
            </a:pPr>
            <a:r>
              <a:rPr lang="en-US" sz="2800" dirty="0"/>
              <a:t> </a:t>
            </a:r>
            <a:r>
              <a:rPr lang="en-US" sz="2800" dirty="0" smtClean="0"/>
              <a:t> Intractable “I” shaped people </a:t>
            </a:r>
            <a:r>
              <a:rPr lang="en-US" sz="2800" u="sng" dirty="0" smtClean="0"/>
              <a:t>should</a:t>
            </a:r>
            <a:r>
              <a:rPr lang="en-US" sz="2800" dirty="0" smtClean="0"/>
              <a:t> never be promoted</a:t>
            </a:r>
          </a:p>
          <a:p>
            <a:pPr marL="0" indent="0">
              <a:spcBef>
                <a:spcPts val="0"/>
              </a:spcBef>
              <a:spcAft>
                <a:spcPts val="0"/>
              </a:spcAft>
              <a:buNone/>
            </a:pPr>
            <a:r>
              <a:rPr lang="en-US" sz="2800" dirty="0"/>
              <a:t> </a:t>
            </a:r>
            <a:r>
              <a:rPr lang="en-US" sz="2800" dirty="0" smtClean="0"/>
              <a:t>   into leadership roles</a:t>
            </a:r>
          </a:p>
          <a:p>
            <a:pPr marL="0" indent="0">
              <a:spcBef>
                <a:spcPts val="0"/>
              </a:spcBef>
              <a:spcAft>
                <a:spcPts val="0"/>
              </a:spcAft>
              <a:buNone/>
            </a:pPr>
            <a:endParaRPr lang="en-US" sz="2800" dirty="0" smtClean="0"/>
          </a:p>
          <a:p>
            <a:pPr>
              <a:spcBef>
                <a:spcPts val="0"/>
              </a:spcBef>
              <a:spcAft>
                <a:spcPts val="0"/>
              </a:spcAft>
              <a:buFont typeface="Wingdings" panose="05000000000000000000" pitchFamily="2" charset="2"/>
              <a:buChar char="§"/>
            </a:pPr>
            <a:r>
              <a:rPr lang="en-US" sz="2800" dirty="0"/>
              <a:t> </a:t>
            </a:r>
            <a:r>
              <a:rPr lang="en-US" sz="2800" dirty="0" smtClean="0"/>
              <a:t> If we don’t fix this, we are doomed to continually bring in</a:t>
            </a:r>
          </a:p>
          <a:p>
            <a:pPr marL="0" indent="0">
              <a:spcBef>
                <a:spcPts val="0"/>
              </a:spcBef>
              <a:spcAft>
                <a:spcPts val="0"/>
              </a:spcAft>
              <a:buNone/>
            </a:pPr>
            <a:r>
              <a:rPr lang="en-US" sz="2800" dirty="0"/>
              <a:t> </a:t>
            </a:r>
            <a:r>
              <a:rPr lang="en-US" sz="2800" dirty="0" smtClean="0"/>
              <a:t>   outside talent to lead our engineers</a:t>
            </a:r>
          </a:p>
          <a:p>
            <a:pPr marL="0" indent="0">
              <a:buNone/>
            </a:pPr>
            <a:endParaRPr lang="en-US" dirty="0"/>
          </a:p>
        </p:txBody>
      </p:sp>
      <p:sp>
        <p:nvSpPr>
          <p:cNvPr id="6" name="Flowchart: Connector 5"/>
          <p:cNvSpPr/>
          <p:nvPr/>
        </p:nvSpPr>
        <p:spPr>
          <a:xfrm>
            <a:off x="8809375" y="6117733"/>
            <a:ext cx="158887" cy="1382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101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2774</TotalTime>
  <Words>2973</Words>
  <Application>Microsoft Office PowerPoint</Application>
  <PresentationFormat>On-screen Show (4:3)</PresentationFormat>
  <Paragraphs>417</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Retrospect</vt:lpstr>
      <vt:lpstr>Becoming Invaluable: </vt:lpstr>
      <vt:lpstr>Why We are Here:   Major Disruption in Workers Needed</vt:lpstr>
      <vt:lpstr>PowerPoint Presentation</vt:lpstr>
      <vt:lpstr>Why We Are Here:   Major Disruption in Workers Needed</vt:lpstr>
      <vt:lpstr>T-Shaped Agenda</vt:lpstr>
      <vt:lpstr>The T-Shaped Professional</vt:lpstr>
      <vt:lpstr>Why is being T-Shaped Important?</vt:lpstr>
      <vt:lpstr>The I-Shaped Professional</vt:lpstr>
      <vt:lpstr>Structure of the I-Shape…</vt:lpstr>
      <vt:lpstr>How widespread is this?</vt:lpstr>
      <vt:lpstr>PowerPoint Presentation</vt:lpstr>
      <vt:lpstr>The T-Shaped Professional</vt:lpstr>
      <vt:lpstr>Structure… part II</vt:lpstr>
      <vt:lpstr>The Renaissance Person</vt:lpstr>
      <vt:lpstr>The Renaissance Person</vt:lpstr>
      <vt:lpstr>Name a Renaissance Person </vt:lpstr>
      <vt:lpstr>Rapid Changes –  The World Doesn’t Stay the Same</vt:lpstr>
      <vt:lpstr>Challenges Businesses Face</vt:lpstr>
      <vt:lpstr>   Challenges Facing Organizations in 2015 </vt:lpstr>
      <vt:lpstr>          Evolution of Business: 1870’s             2001</vt:lpstr>
      <vt:lpstr>   Evolution of Business: 2001 to ?</vt:lpstr>
      <vt:lpstr>Visual of the Evolution of Business</vt:lpstr>
      <vt:lpstr>Supporting Facts: The Second Machine Age </vt:lpstr>
      <vt:lpstr>This a Knowledge Worker </vt:lpstr>
      <vt:lpstr>PowerPoint Presentation</vt:lpstr>
      <vt:lpstr>Being “T” Building “T” Shaped Professionals</vt:lpstr>
      <vt:lpstr>Just Convert the “I”s to “T”s</vt:lpstr>
      <vt:lpstr>Understand the Problem</vt:lpstr>
      <vt:lpstr>How do we move “I”s to “T”s?</vt:lpstr>
      <vt:lpstr>Developing T-Shaped Leaders</vt:lpstr>
      <vt:lpstr>Professional Skills Buildup</vt:lpstr>
      <vt:lpstr>Corporate  Approach</vt:lpstr>
      <vt:lpstr>Self-Organized teams: The T-Shaped Business Structure</vt:lpstr>
      <vt:lpstr>Self-Organized Teams</vt:lpstr>
      <vt:lpstr>Individual Approach</vt:lpstr>
      <vt:lpstr>Summary </vt:lpstr>
      <vt:lpstr>Open 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thoughts on …</dc:title>
  <dc:creator>Michael Eason</dc:creator>
  <cp:lastModifiedBy>Thomas</cp:lastModifiedBy>
  <cp:revision>213</cp:revision>
  <cp:lastPrinted>2015-10-28T21:05:35Z</cp:lastPrinted>
  <dcterms:created xsi:type="dcterms:W3CDTF">2014-09-23T23:17:17Z</dcterms:created>
  <dcterms:modified xsi:type="dcterms:W3CDTF">2015-10-28T23:31:52Z</dcterms:modified>
</cp:coreProperties>
</file>